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0" r:id="rId3"/>
    <p:sldId id="304" r:id="rId4"/>
    <p:sldId id="305" r:id="rId5"/>
    <p:sldId id="301" r:id="rId6"/>
    <p:sldId id="298" r:id="rId7"/>
    <p:sldId id="300" r:id="rId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2F3379"/>
    <a:srgbClr val="3655A4"/>
    <a:srgbClr val="001746"/>
    <a:srgbClr val="111111"/>
    <a:srgbClr val="003366"/>
    <a:srgbClr val="EAEAEA"/>
    <a:srgbClr val="666666"/>
    <a:srgbClr val="969696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1" autoAdjust="0"/>
  </p:normalViewPr>
  <p:slideViewPr>
    <p:cSldViewPr>
      <p:cViewPr>
        <p:scale>
          <a:sx n="95" d="100"/>
          <a:sy n="95" d="100"/>
        </p:scale>
        <p:origin x="-1616" y="-1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5400EC-0470-4606-BA0B-1E7A19B94B5F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0CFB792-DC65-49A0-B3CE-E313FAD6B872}">
      <dgm:prSet phldrT="[Text]"/>
      <dgm:spPr/>
      <dgm:t>
        <a:bodyPr/>
        <a:lstStyle/>
        <a:p>
          <a:r>
            <a:rPr lang="en-US" b="1" dirty="0" smtClean="0">
              <a:latin typeface="Franklin Gothic Book" pitchFamily="34" charset="0"/>
            </a:rPr>
            <a:t>Intervention</a:t>
          </a:r>
          <a:endParaRPr lang="en-US" b="1" dirty="0">
            <a:latin typeface="Franklin Gothic Book" pitchFamily="34" charset="0"/>
          </a:endParaRPr>
        </a:p>
      </dgm:t>
    </dgm:pt>
    <dgm:pt modelId="{91F9CD89-CD9B-4C13-9063-DEE486136747}" type="parTrans" cxnId="{148CF090-A209-4891-AC53-571EEEAECA38}">
      <dgm:prSet/>
      <dgm:spPr/>
      <dgm:t>
        <a:bodyPr/>
        <a:lstStyle/>
        <a:p>
          <a:endParaRPr lang="en-US"/>
        </a:p>
      </dgm:t>
    </dgm:pt>
    <dgm:pt modelId="{6064292C-0B05-4D51-8D95-21B671C302CE}" type="sibTrans" cxnId="{148CF090-A209-4891-AC53-571EEEAECA38}">
      <dgm:prSet/>
      <dgm:spPr/>
      <dgm:t>
        <a:bodyPr/>
        <a:lstStyle/>
        <a:p>
          <a:endParaRPr lang="en-US"/>
        </a:p>
      </dgm:t>
    </dgm:pt>
    <dgm:pt modelId="{B748F186-016E-4F72-9615-D236941E0DFF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600" dirty="0">
            <a:latin typeface="Franklin Gothic Book" pitchFamily="34" charset="0"/>
          </a:endParaRPr>
        </a:p>
      </dgm:t>
    </dgm:pt>
    <dgm:pt modelId="{18E84E91-5E99-4976-81BA-E54BDEB6AD44}" type="parTrans" cxnId="{6DF57873-CB8D-479B-AA0F-E405A0FDAB20}">
      <dgm:prSet/>
      <dgm:spPr/>
      <dgm:t>
        <a:bodyPr/>
        <a:lstStyle/>
        <a:p>
          <a:endParaRPr lang="en-US"/>
        </a:p>
      </dgm:t>
    </dgm:pt>
    <dgm:pt modelId="{A3B0C0DA-664A-4025-B20C-12F179666FBB}" type="sibTrans" cxnId="{6DF57873-CB8D-479B-AA0F-E405A0FDAB20}">
      <dgm:prSet/>
      <dgm:spPr/>
      <dgm:t>
        <a:bodyPr/>
        <a:lstStyle/>
        <a:p>
          <a:endParaRPr lang="en-US"/>
        </a:p>
      </dgm:t>
    </dgm:pt>
    <dgm:pt modelId="{B654BAC8-75F5-4375-BBF8-7BC13CA8B094}">
      <dgm:prSet phldrT="[Text]"/>
      <dgm:spPr/>
      <dgm:t>
        <a:bodyPr/>
        <a:lstStyle/>
        <a:p>
          <a:r>
            <a:rPr lang="en-US" b="1" dirty="0" smtClean="0">
              <a:latin typeface="Franklin Gothic Book" pitchFamily="34" charset="0"/>
            </a:rPr>
            <a:t>Re-Entry Support</a:t>
          </a:r>
          <a:endParaRPr lang="en-US" b="1" dirty="0">
            <a:latin typeface="Franklin Gothic Book" pitchFamily="34" charset="0"/>
          </a:endParaRPr>
        </a:p>
      </dgm:t>
    </dgm:pt>
    <dgm:pt modelId="{DE6A5AB3-D0E8-4B11-8D85-E51DFA2DA12F}" type="parTrans" cxnId="{E1D9865C-1163-40A2-B8B2-EEE25B7CCF6F}">
      <dgm:prSet/>
      <dgm:spPr/>
      <dgm:t>
        <a:bodyPr/>
        <a:lstStyle/>
        <a:p>
          <a:endParaRPr lang="en-US"/>
        </a:p>
      </dgm:t>
    </dgm:pt>
    <dgm:pt modelId="{FD69576D-8578-491C-A0E9-50B8D400151E}" type="sibTrans" cxnId="{E1D9865C-1163-40A2-B8B2-EEE25B7CCF6F}">
      <dgm:prSet/>
      <dgm:spPr/>
      <dgm:t>
        <a:bodyPr/>
        <a:lstStyle/>
        <a:p>
          <a:endParaRPr lang="en-US"/>
        </a:p>
      </dgm:t>
    </dgm:pt>
    <dgm:pt modelId="{47306113-E66A-49E9-89EA-82213C1CB1F5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500" dirty="0">
            <a:latin typeface="Franklin Gothic Book" pitchFamily="34" charset="0"/>
          </a:endParaRPr>
        </a:p>
      </dgm:t>
    </dgm:pt>
    <dgm:pt modelId="{BF033F91-7EDD-4E1C-8A69-A7929421A779}" type="parTrans" cxnId="{E8009E6A-9006-4D75-ADA8-1DCF990F50BF}">
      <dgm:prSet/>
      <dgm:spPr/>
      <dgm:t>
        <a:bodyPr/>
        <a:lstStyle/>
        <a:p>
          <a:endParaRPr lang="en-US"/>
        </a:p>
      </dgm:t>
    </dgm:pt>
    <dgm:pt modelId="{949E6ED8-83CF-47FA-8F0F-13495D934F2A}" type="sibTrans" cxnId="{E8009E6A-9006-4D75-ADA8-1DCF990F50BF}">
      <dgm:prSet/>
      <dgm:spPr/>
      <dgm:t>
        <a:bodyPr/>
        <a:lstStyle/>
        <a:p>
          <a:endParaRPr lang="en-US"/>
        </a:p>
      </dgm:t>
    </dgm:pt>
    <dgm:pt modelId="{7B9D01B0-7B1E-47AB-8E56-4F9CF92B6A78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u="none" dirty="0" smtClean="0">
              <a:solidFill>
                <a:schemeClr val="accent4">
                  <a:lumMod val="75000"/>
                </a:schemeClr>
              </a:solidFill>
              <a:latin typeface="Franklin Gothic Book" pitchFamily="34" charset="0"/>
            </a:rPr>
            <a:t>Home School Re-entry Process</a:t>
          </a:r>
          <a:r>
            <a:rPr lang="en-US" sz="1600" u="none" dirty="0" smtClean="0">
              <a:solidFill>
                <a:schemeClr val="accent4">
                  <a:lumMod val="75000"/>
                </a:schemeClr>
              </a:solidFill>
              <a:latin typeface="Franklin Gothic Book" pitchFamily="34" charset="0"/>
            </a:rPr>
            <a:t> </a:t>
          </a:r>
          <a:r>
            <a:rPr lang="en-US" sz="1600" dirty="0" smtClean="0">
              <a:latin typeface="Franklin Gothic Book" pitchFamily="34" charset="0"/>
            </a:rPr>
            <a:t>allows students who transition out of</a:t>
          </a:r>
          <a:r>
            <a:rPr lang="en-US" sz="1600" i="1" dirty="0" smtClean="0">
              <a:latin typeface="Franklin Gothic Book" pitchFamily="34" charset="0"/>
            </a:rPr>
            <a:t> </a:t>
          </a:r>
          <a:r>
            <a:rPr lang="en-US" sz="1600" b="1" i="1" dirty="0" smtClean="0">
              <a:latin typeface="Franklin Gothic Book" pitchFamily="34" charset="0"/>
            </a:rPr>
            <a:t>ERA</a:t>
          </a:r>
          <a:r>
            <a:rPr lang="en-US" sz="1600" i="1" dirty="0" smtClean="0">
              <a:latin typeface="Franklin Gothic Book" pitchFamily="34" charset="0"/>
            </a:rPr>
            <a:t> </a:t>
          </a:r>
          <a:r>
            <a:rPr lang="en-US" sz="1600" dirty="0" smtClean="0">
              <a:latin typeface="Franklin Gothic Book" pitchFamily="34" charset="0"/>
            </a:rPr>
            <a:t>and </a:t>
          </a:r>
          <a:r>
            <a:rPr lang="en-US" sz="1600" b="1" i="1" dirty="0" smtClean="0">
              <a:latin typeface="Franklin Gothic Book" pitchFamily="34" charset="0"/>
            </a:rPr>
            <a:t>Passages</a:t>
          </a:r>
          <a:r>
            <a:rPr lang="en-US" sz="1600" i="1" dirty="0" smtClean="0">
              <a:latin typeface="Franklin Gothic Book" pitchFamily="34" charset="0"/>
            </a:rPr>
            <a:t> </a:t>
          </a:r>
          <a:r>
            <a:rPr lang="en-US" sz="1600" i="0" dirty="0" smtClean="0">
              <a:latin typeface="Franklin Gothic Book" pitchFamily="34" charset="0"/>
            </a:rPr>
            <a:t>to r</a:t>
          </a:r>
          <a:r>
            <a:rPr lang="en-US" sz="1600" dirty="0" smtClean="0">
              <a:latin typeface="Franklin Gothic Book" pitchFamily="34" charset="0"/>
            </a:rPr>
            <a:t>eturn to the their home school’s register immediately</a:t>
          </a:r>
          <a:endParaRPr lang="en-US" sz="1600" dirty="0">
            <a:latin typeface="Franklin Gothic Book" pitchFamily="34" charset="0"/>
          </a:endParaRPr>
        </a:p>
      </dgm:t>
    </dgm:pt>
    <dgm:pt modelId="{BC6919B2-514D-4480-8C11-1C7F7EDE6920}" type="parTrans" cxnId="{78B949F2-DB6B-44E3-9651-658F67370FED}">
      <dgm:prSet/>
      <dgm:spPr/>
      <dgm:t>
        <a:bodyPr/>
        <a:lstStyle/>
        <a:p>
          <a:endParaRPr lang="en-US"/>
        </a:p>
      </dgm:t>
    </dgm:pt>
    <dgm:pt modelId="{EA42115A-8A86-4DB8-810D-19AAFF147372}" type="sibTrans" cxnId="{78B949F2-DB6B-44E3-9651-658F67370FED}">
      <dgm:prSet/>
      <dgm:spPr/>
      <dgm:t>
        <a:bodyPr/>
        <a:lstStyle/>
        <a:p>
          <a:endParaRPr lang="en-US"/>
        </a:p>
      </dgm:t>
    </dgm:pt>
    <dgm:pt modelId="{F7D74EE9-051F-4D0F-8CDC-CCB441601D79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600" b="1" dirty="0">
            <a:latin typeface="Franklin Gothic Book" pitchFamily="34" charset="0"/>
          </a:endParaRPr>
        </a:p>
      </dgm:t>
    </dgm:pt>
    <dgm:pt modelId="{1D13364A-B450-4483-80B9-94A085255EED}" type="parTrans" cxnId="{DE714833-D895-4C36-9DB5-166EF552B4B3}">
      <dgm:prSet/>
      <dgm:spPr/>
      <dgm:t>
        <a:bodyPr/>
        <a:lstStyle/>
        <a:p>
          <a:endParaRPr lang="en-US"/>
        </a:p>
      </dgm:t>
    </dgm:pt>
    <dgm:pt modelId="{805DA5A7-9048-40C7-A1EB-BF633D33767A}" type="sibTrans" cxnId="{DE714833-D895-4C36-9DB5-166EF552B4B3}">
      <dgm:prSet/>
      <dgm:spPr/>
      <dgm:t>
        <a:bodyPr/>
        <a:lstStyle/>
        <a:p>
          <a:endParaRPr lang="en-US"/>
        </a:p>
      </dgm:t>
    </dgm:pt>
    <dgm:pt modelId="{C97298E4-C435-4761-95C3-4AED212C508B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600" b="1" dirty="0">
            <a:latin typeface="Franklin Gothic Book" pitchFamily="34" charset="0"/>
          </a:endParaRPr>
        </a:p>
      </dgm:t>
    </dgm:pt>
    <dgm:pt modelId="{BAD972F2-BA03-42D2-AD87-C957DB355124}" type="parTrans" cxnId="{473306C4-C72A-46A1-BFDE-EC3FEC5D8C85}">
      <dgm:prSet/>
      <dgm:spPr/>
      <dgm:t>
        <a:bodyPr/>
        <a:lstStyle/>
        <a:p>
          <a:endParaRPr lang="en-US"/>
        </a:p>
      </dgm:t>
    </dgm:pt>
    <dgm:pt modelId="{98102C3A-284D-47F5-BDCA-F92B15C20C49}" type="sibTrans" cxnId="{473306C4-C72A-46A1-BFDE-EC3FEC5D8C85}">
      <dgm:prSet/>
      <dgm:spPr/>
      <dgm:t>
        <a:bodyPr/>
        <a:lstStyle/>
        <a:p>
          <a:endParaRPr lang="en-US"/>
        </a:p>
      </dgm:t>
    </dgm:pt>
    <dgm:pt modelId="{620C4384-50F8-490D-9267-E9FAC4410BF0}">
      <dgm:prSet phldrT="[Text]" custT="1"/>
      <dgm:spPr/>
      <dgm:t>
        <a:bodyPr/>
        <a:lstStyle/>
        <a:p>
          <a:pPr marL="171450" marR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sz="1600" b="1" u="none" dirty="0" smtClean="0">
              <a:solidFill>
                <a:schemeClr val="accent3">
                  <a:lumMod val="75000"/>
                </a:schemeClr>
              </a:solidFill>
              <a:latin typeface="Franklin Gothic Book" pitchFamily="34" charset="0"/>
            </a:rPr>
            <a:t>Adolescent Behavioral Learning Experience </a:t>
          </a:r>
          <a:r>
            <a:rPr lang="en-US" sz="1600" dirty="0" smtClean="0">
              <a:latin typeface="Franklin Gothic Book" pitchFamily="34" charset="0"/>
            </a:rPr>
            <a:t>(ABLE) is a partnership between  DOE, DOC and the Osborne Association to support</a:t>
          </a:r>
          <a:r>
            <a:rPr lang="en-US" sz="1600" b="1" dirty="0" smtClean="0">
              <a:latin typeface="Franklin Gothic Book" pitchFamily="34" charset="0"/>
            </a:rPr>
            <a:t> </a:t>
          </a:r>
          <a:r>
            <a:rPr lang="en-US" sz="1600" b="1" i="1" dirty="0" smtClean="0">
              <a:latin typeface="Franklin Gothic Book" pitchFamily="34" charset="0"/>
            </a:rPr>
            <a:t>ERA</a:t>
          </a:r>
          <a:r>
            <a:rPr lang="en-US" sz="1600" b="1" dirty="0" smtClean="0">
              <a:latin typeface="Franklin Gothic Book" pitchFamily="34" charset="0"/>
            </a:rPr>
            <a:t> </a:t>
          </a:r>
          <a:r>
            <a:rPr lang="en-US" sz="1600" dirty="0" smtClean="0">
              <a:latin typeface="Franklin Gothic Book" pitchFamily="34" charset="0"/>
            </a:rPr>
            <a:t>students in reducing the likelihood of re-incarceration</a:t>
          </a:r>
        </a:p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600" b="1" dirty="0">
            <a:latin typeface="Franklin Gothic Book" pitchFamily="34" charset="0"/>
          </a:endParaRPr>
        </a:p>
      </dgm:t>
    </dgm:pt>
    <dgm:pt modelId="{07832950-0BE4-48BA-B1C1-821E60568205}" type="parTrans" cxnId="{1BB434BE-B468-4890-B5A9-55D68261ECD4}">
      <dgm:prSet/>
      <dgm:spPr/>
      <dgm:t>
        <a:bodyPr/>
        <a:lstStyle/>
        <a:p>
          <a:endParaRPr lang="en-US"/>
        </a:p>
      </dgm:t>
    </dgm:pt>
    <dgm:pt modelId="{20B9D6FF-6756-469C-8E7E-6364DE966C5A}" type="sibTrans" cxnId="{1BB434BE-B468-4890-B5A9-55D68261ECD4}">
      <dgm:prSet/>
      <dgm:spPr/>
      <dgm:t>
        <a:bodyPr/>
        <a:lstStyle/>
        <a:p>
          <a:endParaRPr lang="en-US"/>
        </a:p>
      </dgm:t>
    </dgm:pt>
    <dgm:pt modelId="{436FDB03-1E18-4D0F-83B0-930EAEFD9786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500" b="1" dirty="0">
            <a:latin typeface="Franklin Gothic Book" pitchFamily="34" charset="0"/>
          </a:endParaRPr>
        </a:p>
      </dgm:t>
    </dgm:pt>
    <dgm:pt modelId="{EC5DED2C-8FCB-4DF6-B4B6-13D2FFF540CA}" type="parTrans" cxnId="{6F1D1738-EDFB-4A75-9B47-5C65550EDD7C}">
      <dgm:prSet/>
      <dgm:spPr/>
      <dgm:t>
        <a:bodyPr/>
        <a:lstStyle/>
        <a:p>
          <a:endParaRPr lang="en-US"/>
        </a:p>
      </dgm:t>
    </dgm:pt>
    <dgm:pt modelId="{097420BF-59D2-400A-A4C1-82C1D5AE266A}" type="sibTrans" cxnId="{6F1D1738-EDFB-4A75-9B47-5C65550EDD7C}">
      <dgm:prSet/>
      <dgm:spPr/>
      <dgm:t>
        <a:bodyPr/>
        <a:lstStyle/>
        <a:p>
          <a:endParaRPr lang="en-US"/>
        </a:p>
      </dgm:t>
    </dgm:pt>
    <dgm:pt modelId="{4AF5A916-11B1-45BD-B65E-4B478C91CB3B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600" dirty="0">
            <a:latin typeface="Franklin Gothic Book" pitchFamily="34" charset="0"/>
          </a:endParaRPr>
        </a:p>
      </dgm:t>
    </dgm:pt>
    <dgm:pt modelId="{0DB982D2-FEED-4836-A887-43946B620205}" type="parTrans" cxnId="{3E260916-E3C8-4B60-A5DF-7A9AFA2FD393}">
      <dgm:prSet/>
      <dgm:spPr/>
      <dgm:t>
        <a:bodyPr/>
        <a:lstStyle/>
        <a:p>
          <a:endParaRPr lang="en-US"/>
        </a:p>
      </dgm:t>
    </dgm:pt>
    <dgm:pt modelId="{AB0CE559-EA10-4918-A8AF-D261C51508E3}" type="sibTrans" cxnId="{3E260916-E3C8-4B60-A5DF-7A9AFA2FD393}">
      <dgm:prSet/>
      <dgm:spPr/>
      <dgm:t>
        <a:bodyPr/>
        <a:lstStyle/>
        <a:p>
          <a:endParaRPr lang="en-US"/>
        </a:p>
      </dgm:t>
    </dgm:pt>
    <dgm:pt modelId="{9889DDA4-2CB0-45AF-830A-591BA480662E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dirty="0" smtClean="0">
              <a:solidFill>
                <a:schemeClr val="accent3">
                  <a:lumMod val="75000"/>
                </a:schemeClr>
              </a:solidFill>
              <a:latin typeface="Franklin Gothic Book" pitchFamily="34" charset="0"/>
            </a:rPr>
            <a:t>DOE Court Liaisons</a:t>
          </a:r>
          <a:r>
            <a:rPr lang="en-US" sz="1600" dirty="0" smtClean="0">
              <a:latin typeface="Franklin Gothic Book" pitchFamily="34" charset="0"/>
            </a:rPr>
            <a:t> provide current and applicable information that supports court-involved students in achieving their educational goals</a:t>
          </a:r>
          <a:endParaRPr lang="en-US" sz="1600" dirty="0">
            <a:latin typeface="Franklin Gothic Book" pitchFamily="34" charset="0"/>
          </a:endParaRPr>
        </a:p>
      </dgm:t>
    </dgm:pt>
    <dgm:pt modelId="{5C1FAABB-72E6-4011-BEDD-9387E73A2E41}" type="parTrans" cxnId="{D7FEA6F3-1485-4F02-95E2-262FAAA775FD}">
      <dgm:prSet/>
      <dgm:spPr/>
      <dgm:t>
        <a:bodyPr/>
        <a:lstStyle/>
        <a:p>
          <a:endParaRPr lang="en-US"/>
        </a:p>
      </dgm:t>
    </dgm:pt>
    <dgm:pt modelId="{B43AA666-2DAD-48B0-ABE7-C6375E2DD4E6}" type="sibTrans" cxnId="{D7FEA6F3-1485-4F02-95E2-262FAAA775FD}">
      <dgm:prSet/>
      <dgm:spPr/>
      <dgm:t>
        <a:bodyPr/>
        <a:lstStyle/>
        <a:p>
          <a:endParaRPr lang="en-US"/>
        </a:p>
      </dgm:t>
    </dgm:pt>
    <dgm:pt modelId="{FA825DC2-9BB0-4663-829B-B47866E8E040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dirty="0" smtClean="0">
              <a:solidFill>
                <a:schemeClr val="accent3">
                  <a:lumMod val="75000"/>
                </a:schemeClr>
              </a:solidFill>
              <a:latin typeface="Franklin Gothic Book" pitchFamily="34" charset="0"/>
            </a:rPr>
            <a:t>Back on Track</a:t>
          </a:r>
          <a:r>
            <a:rPr lang="en-US" sz="1600" b="0" dirty="0" smtClean="0">
              <a:solidFill>
                <a:schemeClr val="accent3">
                  <a:lumMod val="75000"/>
                </a:schemeClr>
              </a:solidFill>
              <a:latin typeface="Franklin Gothic Book" pitchFamily="34" charset="0"/>
            </a:rPr>
            <a:t> (collaboration with the </a:t>
          </a:r>
          <a:r>
            <a:rPr lang="en-US" sz="1600" b="1" dirty="0" smtClean="0">
              <a:solidFill>
                <a:schemeClr val="accent3">
                  <a:lumMod val="75000"/>
                </a:schemeClr>
              </a:solidFill>
              <a:latin typeface="Franklin Gothic Book" pitchFamily="34" charset="0"/>
            </a:rPr>
            <a:t>District Attorney’s Office</a:t>
          </a:r>
          <a:r>
            <a:rPr lang="en-US" sz="1600" b="0" dirty="0" smtClean="0">
              <a:solidFill>
                <a:schemeClr val="accent3">
                  <a:lumMod val="75000"/>
                </a:schemeClr>
              </a:solidFill>
              <a:latin typeface="Franklin Gothic Book" pitchFamily="34" charset="0"/>
            </a:rPr>
            <a:t>) </a:t>
          </a:r>
          <a:r>
            <a:rPr lang="en-US" sz="1600" b="0" dirty="0" smtClean="0">
              <a:solidFill>
                <a:schemeClr val="tx1"/>
              </a:solidFill>
              <a:latin typeface="Franklin Gothic Book" pitchFamily="34" charset="0"/>
            </a:rPr>
            <a:t>and</a:t>
          </a:r>
          <a:r>
            <a:rPr lang="en-US" sz="1600" b="0" dirty="0" smtClean="0">
              <a:solidFill>
                <a:schemeClr val="accent3">
                  <a:lumMod val="75000"/>
                </a:schemeClr>
              </a:solidFill>
              <a:latin typeface="Franklin Gothic Book" pitchFamily="34" charset="0"/>
            </a:rPr>
            <a:t> </a:t>
          </a:r>
          <a:r>
            <a:rPr lang="en-US" sz="1600" b="1" dirty="0" smtClean="0">
              <a:solidFill>
                <a:schemeClr val="accent3">
                  <a:lumMod val="75000"/>
                </a:schemeClr>
              </a:solidFill>
              <a:latin typeface="Franklin Gothic Book" pitchFamily="34" charset="0"/>
            </a:rPr>
            <a:t>Outreach Academy </a:t>
          </a:r>
          <a:r>
            <a:rPr lang="en-US" sz="1600" b="0" dirty="0" smtClean="0">
              <a:latin typeface="Franklin Gothic Book" pitchFamily="34" charset="0"/>
            </a:rPr>
            <a:t>are </a:t>
          </a:r>
          <a:r>
            <a:rPr lang="en-US" sz="1600" b="1" i="1" dirty="0" smtClean="0">
              <a:latin typeface="Franklin Gothic Book" pitchFamily="34" charset="0"/>
            </a:rPr>
            <a:t>Re-Start  </a:t>
          </a:r>
          <a:r>
            <a:rPr lang="en-US" sz="1600" b="0" i="0" dirty="0" smtClean="0">
              <a:latin typeface="Franklin Gothic Book" pitchFamily="34" charset="0"/>
            </a:rPr>
            <a:t>programs that serve as alternatives for overage</a:t>
          </a:r>
          <a:r>
            <a:rPr lang="en-US" sz="1600" b="1" i="1" dirty="0" smtClean="0">
              <a:latin typeface="Franklin Gothic Book" pitchFamily="34" charset="0"/>
            </a:rPr>
            <a:t> </a:t>
          </a:r>
          <a:r>
            <a:rPr lang="en-US" sz="1600" b="0" dirty="0" smtClean="0">
              <a:latin typeface="Franklin Gothic Book" pitchFamily="34" charset="0"/>
            </a:rPr>
            <a:t>middle school students. </a:t>
          </a:r>
          <a:r>
            <a:rPr lang="en-US" sz="1600" b="1" dirty="0" smtClean="0">
              <a:solidFill>
                <a:schemeClr val="accent3">
                  <a:lumMod val="75000"/>
                </a:schemeClr>
              </a:solidFill>
              <a:latin typeface="Franklin Gothic Book" pitchFamily="34" charset="0"/>
            </a:rPr>
            <a:t>GED classes </a:t>
          </a:r>
          <a:r>
            <a:rPr lang="en-US" sz="1600" b="0" dirty="0" smtClean="0">
              <a:latin typeface="Franklin Gothic Book" pitchFamily="34" charset="0"/>
            </a:rPr>
            <a:t>in 3 different NY courts</a:t>
          </a:r>
          <a:endParaRPr lang="en-US" sz="1600" dirty="0">
            <a:solidFill>
              <a:schemeClr val="tx1"/>
            </a:solidFill>
            <a:latin typeface="Franklin Gothic Book" pitchFamily="34" charset="0"/>
          </a:endParaRPr>
        </a:p>
      </dgm:t>
    </dgm:pt>
    <dgm:pt modelId="{B7CC7AF6-8F07-42A5-B059-9B4F52544246}" type="parTrans" cxnId="{E8A6AB9D-1CF8-439E-ABBE-033E3615B824}">
      <dgm:prSet/>
      <dgm:spPr/>
      <dgm:t>
        <a:bodyPr/>
        <a:lstStyle/>
        <a:p>
          <a:endParaRPr lang="en-US"/>
        </a:p>
      </dgm:t>
    </dgm:pt>
    <dgm:pt modelId="{FCAB9B1F-0ABF-4EB5-8845-12EB1C1B27C3}" type="sibTrans" cxnId="{E8A6AB9D-1CF8-439E-ABBE-033E3615B824}">
      <dgm:prSet/>
      <dgm:spPr/>
      <dgm:t>
        <a:bodyPr/>
        <a:lstStyle/>
        <a:p>
          <a:endParaRPr lang="en-US"/>
        </a:p>
      </dgm:t>
    </dgm:pt>
    <dgm:pt modelId="{CAE06F32-FE10-483C-A6AF-A49AB485BE40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500" dirty="0">
            <a:latin typeface="Franklin Gothic Book" pitchFamily="34" charset="0"/>
          </a:endParaRPr>
        </a:p>
      </dgm:t>
    </dgm:pt>
    <dgm:pt modelId="{7EBDB211-EAEB-43BA-A0AF-60BF8A180A7B}" type="parTrans" cxnId="{921877B3-7ECA-43B5-A11A-BF35A71944DA}">
      <dgm:prSet/>
      <dgm:spPr/>
      <dgm:t>
        <a:bodyPr/>
        <a:lstStyle/>
        <a:p>
          <a:endParaRPr lang="en-US"/>
        </a:p>
      </dgm:t>
    </dgm:pt>
    <dgm:pt modelId="{85ECBDB1-BA2F-4C79-B82D-85BF389AA2AB}" type="sibTrans" cxnId="{921877B3-7ECA-43B5-A11A-BF35A71944DA}">
      <dgm:prSet/>
      <dgm:spPr/>
      <dgm:t>
        <a:bodyPr/>
        <a:lstStyle/>
        <a:p>
          <a:endParaRPr lang="en-US"/>
        </a:p>
      </dgm:t>
    </dgm:pt>
    <dgm:pt modelId="{B361BA3B-D105-4C9E-9E08-1CDF5A99482F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dirty="0" smtClean="0">
              <a:solidFill>
                <a:schemeClr val="accent3">
                  <a:lumMod val="75000"/>
                </a:schemeClr>
              </a:solidFill>
              <a:latin typeface="Franklin Gothic Book" pitchFamily="34" charset="0"/>
            </a:rPr>
            <a:t>Close to Home</a:t>
          </a:r>
          <a:r>
            <a:rPr lang="en-US" sz="1600" b="0" dirty="0" smtClean="0">
              <a:solidFill>
                <a:schemeClr val="tx1"/>
              </a:solidFill>
              <a:latin typeface="Franklin Gothic Book" pitchFamily="34" charset="0"/>
            </a:rPr>
            <a:t> initiative</a:t>
          </a:r>
          <a:r>
            <a:rPr lang="en-US" sz="1600" dirty="0" smtClean="0">
              <a:latin typeface="Franklin Gothic Book" pitchFamily="34" charset="0"/>
            </a:rPr>
            <a:t> expanded </a:t>
          </a:r>
          <a:r>
            <a:rPr lang="en-US" sz="1600" b="1" dirty="0" smtClean="0">
              <a:latin typeface="Franklin Gothic Book" pitchFamily="34" charset="0"/>
            </a:rPr>
            <a:t>Passages Academy</a:t>
          </a:r>
          <a:r>
            <a:rPr lang="en-US" sz="1600" b="0" i="1" dirty="0" smtClean="0">
              <a:latin typeface="Franklin Gothic Book" pitchFamily="34" charset="0"/>
            </a:rPr>
            <a:t> </a:t>
          </a:r>
          <a:r>
            <a:rPr lang="en-US" sz="1600" b="0" i="0" dirty="0" smtClean="0">
              <a:latin typeface="Franklin Gothic Book" pitchFamily="34" charset="0"/>
            </a:rPr>
            <a:t>to support students in building social and emotional and academic skills. Close to Home impacts youth placed by the Family Court in ACS custody. </a:t>
          </a:r>
          <a:endParaRPr lang="en-US" sz="1600" dirty="0">
            <a:latin typeface="Franklin Gothic Book" pitchFamily="34" charset="0"/>
          </a:endParaRPr>
        </a:p>
      </dgm:t>
    </dgm:pt>
    <dgm:pt modelId="{705114A3-97C4-4DF3-AD28-EFED4889461F}" type="parTrans" cxnId="{8F653760-8F93-4890-AFA6-CFC4DA0D36D6}">
      <dgm:prSet/>
      <dgm:spPr/>
      <dgm:t>
        <a:bodyPr/>
        <a:lstStyle/>
        <a:p>
          <a:endParaRPr lang="en-US"/>
        </a:p>
      </dgm:t>
    </dgm:pt>
    <dgm:pt modelId="{5094B84A-EFA9-4BFC-90C7-1CB018F63C41}" type="sibTrans" cxnId="{8F653760-8F93-4890-AFA6-CFC4DA0D36D6}">
      <dgm:prSet/>
      <dgm:spPr/>
      <dgm:t>
        <a:bodyPr/>
        <a:lstStyle/>
        <a:p>
          <a:endParaRPr lang="en-US"/>
        </a:p>
      </dgm:t>
    </dgm:pt>
    <dgm:pt modelId="{B8DE6BEF-DE05-41ED-A872-D76321E991DB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500" dirty="0">
            <a:solidFill>
              <a:schemeClr val="tx1"/>
            </a:solidFill>
            <a:latin typeface="Franklin Gothic Book" pitchFamily="34" charset="0"/>
          </a:endParaRPr>
        </a:p>
      </dgm:t>
    </dgm:pt>
    <dgm:pt modelId="{D99CA0C1-251B-41B4-AE5F-49F3DDA91491}" type="parTrans" cxnId="{75C0ABAB-6095-4DD1-9ACC-0F520EDE8D91}">
      <dgm:prSet/>
      <dgm:spPr/>
      <dgm:t>
        <a:bodyPr/>
        <a:lstStyle/>
        <a:p>
          <a:endParaRPr lang="en-US"/>
        </a:p>
      </dgm:t>
    </dgm:pt>
    <dgm:pt modelId="{1C97ABC8-ADFB-4461-BB36-D0BA8E619192}" type="sibTrans" cxnId="{75C0ABAB-6095-4DD1-9ACC-0F520EDE8D91}">
      <dgm:prSet/>
      <dgm:spPr/>
      <dgm:t>
        <a:bodyPr/>
        <a:lstStyle/>
        <a:p>
          <a:endParaRPr lang="en-US"/>
        </a:p>
      </dgm:t>
    </dgm:pt>
    <dgm:pt modelId="{ECACF70F-01BA-4114-82DF-9709F60F3568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dirty="0" smtClean="0">
              <a:solidFill>
                <a:schemeClr val="accent4">
                  <a:lumMod val="75000"/>
                </a:schemeClr>
              </a:solidFill>
              <a:latin typeface="Franklin Gothic Book" pitchFamily="34" charset="0"/>
            </a:rPr>
            <a:t>Referral Centers for High School Alternatives</a:t>
          </a:r>
          <a:r>
            <a:rPr lang="en-US" sz="1600" dirty="0" smtClean="0">
              <a:solidFill>
                <a:schemeClr val="accent4">
                  <a:lumMod val="75000"/>
                </a:schemeClr>
              </a:solidFill>
              <a:latin typeface="Franklin Gothic Book" pitchFamily="34" charset="0"/>
            </a:rPr>
            <a:t> </a:t>
          </a:r>
          <a:r>
            <a:rPr lang="en-US" sz="1600" dirty="0" smtClean="0">
              <a:latin typeface="Franklin Gothic Book" pitchFamily="34" charset="0"/>
            </a:rPr>
            <a:t>connect students who have had an interruption in their studies to alternative education program</a:t>
          </a:r>
          <a:endParaRPr lang="en-US" sz="1600" dirty="0">
            <a:latin typeface="Franklin Gothic Book" pitchFamily="34" charset="0"/>
          </a:endParaRPr>
        </a:p>
      </dgm:t>
    </dgm:pt>
    <dgm:pt modelId="{5A67E945-892B-4419-AAD9-E8085EC64855}" type="parTrans" cxnId="{6120262A-8D80-4A3C-B517-6E19EFC188FA}">
      <dgm:prSet/>
      <dgm:spPr/>
      <dgm:t>
        <a:bodyPr/>
        <a:lstStyle/>
        <a:p>
          <a:endParaRPr lang="en-US"/>
        </a:p>
      </dgm:t>
    </dgm:pt>
    <dgm:pt modelId="{1D2C9F5F-9457-4DEA-8764-4B700E1BC021}" type="sibTrans" cxnId="{6120262A-8D80-4A3C-B517-6E19EFC188FA}">
      <dgm:prSet/>
      <dgm:spPr/>
      <dgm:t>
        <a:bodyPr/>
        <a:lstStyle/>
        <a:p>
          <a:endParaRPr lang="en-US"/>
        </a:p>
      </dgm:t>
    </dgm:pt>
    <dgm:pt modelId="{BF707385-2830-4376-93E6-EFD69BEA6379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500" dirty="0">
            <a:latin typeface="Franklin Gothic Book" pitchFamily="34" charset="0"/>
          </a:endParaRPr>
        </a:p>
      </dgm:t>
    </dgm:pt>
    <dgm:pt modelId="{ED5FFF8E-4C75-4082-B1DA-3A2ED24B51F0}" type="parTrans" cxnId="{762B25A1-4861-486F-848B-05412E2A99BE}">
      <dgm:prSet/>
      <dgm:spPr/>
      <dgm:t>
        <a:bodyPr/>
        <a:lstStyle/>
        <a:p>
          <a:endParaRPr lang="en-US"/>
        </a:p>
      </dgm:t>
    </dgm:pt>
    <dgm:pt modelId="{A35F5DED-C797-4472-BBFE-D13D44BF8C8F}" type="sibTrans" cxnId="{762B25A1-4861-486F-848B-05412E2A99BE}">
      <dgm:prSet/>
      <dgm:spPr/>
      <dgm:t>
        <a:bodyPr/>
        <a:lstStyle/>
        <a:p>
          <a:endParaRPr lang="en-US"/>
        </a:p>
      </dgm:t>
    </dgm:pt>
    <dgm:pt modelId="{34FEE1EB-8FAA-4BC9-ABE4-5EBA53477905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u="none" dirty="0" smtClean="0">
              <a:solidFill>
                <a:schemeClr val="accent4">
                  <a:lumMod val="75000"/>
                </a:schemeClr>
              </a:solidFill>
              <a:latin typeface="Franklin Gothic Book" pitchFamily="34" charset="0"/>
            </a:rPr>
            <a:t>Transition Counselors</a:t>
          </a:r>
          <a:r>
            <a:rPr lang="en-US" sz="1600" u="none" dirty="0" smtClean="0">
              <a:solidFill>
                <a:schemeClr val="accent4">
                  <a:lumMod val="75000"/>
                </a:schemeClr>
              </a:solidFill>
              <a:latin typeface="Franklin Gothic Book" pitchFamily="34" charset="0"/>
            </a:rPr>
            <a:t> </a:t>
          </a:r>
          <a:r>
            <a:rPr lang="en-US" sz="1600" dirty="0" smtClean="0">
              <a:latin typeface="Franklin Gothic Book" pitchFamily="34" charset="0"/>
            </a:rPr>
            <a:t>at </a:t>
          </a:r>
          <a:r>
            <a:rPr lang="en-US" sz="1600" b="1" i="1" dirty="0" smtClean="0">
              <a:latin typeface="Franklin Gothic Book" pitchFamily="34" charset="0"/>
            </a:rPr>
            <a:t>ERA </a:t>
          </a:r>
          <a:r>
            <a:rPr lang="en-US" sz="1600" dirty="0" smtClean="0">
              <a:latin typeface="Franklin Gothic Book" pitchFamily="34" charset="0"/>
            </a:rPr>
            <a:t>and </a:t>
          </a:r>
          <a:r>
            <a:rPr lang="en-US" sz="1600" b="1" i="1" dirty="0" smtClean="0">
              <a:latin typeface="Franklin Gothic Book" pitchFamily="34" charset="0"/>
            </a:rPr>
            <a:t>Passages</a:t>
          </a:r>
          <a:r>
            <a:rPr lang="en-US" sz="1600" b="1" dirty="0" smtClean="0">
              <a:latin typeface="Franklin Gothic Book" pitchFamily="34" charset="0"/>
            </a:rPr>
            <a:t> </a:t>
          </a:r>
          <a:r>
            <a:rPr lang="en-US" sz="1600" dirty="0" smtClean="0">
              <a:latin typeface="Franklin Gothic Book" pitchFamily="34" charset="0"/>
            </a:rPr>
            <a:t>prepare student for their return to the community and </a:t>
          </a:r>
          <a:r>
            <a:rPr lang="en-US" sz="1600" b="0" dirty="0" smtClean="0">
              <a:latin typeface="Franklin Gothic Book" pitchFamily="34" charset="0"/>
            </a:rPr>
            <a:t>connect students with no home school to </a:t>
          </a:r>
          <a:r>
            <a:rPr lang="en-US" sz="1600" b="1" i="1" dirty="0" smtClean="0">
              <a:latin typeface="Franklin Gothic Book" pitchFamily="34" charset="0"/>
            </a:rPr>
            <a:t>Referral Centers</a:t>
          </a:r>
          <a:endParaRPr lang="en-US" sz="1600" dirty="0">
            <a:latin typeface="Franklin Gothic Book" pitchFamily="34" charset="0"/>
          </a:endParaRPr>
        </a:p>
      </dgm:t>
    </dgm:pt>
    <dgm:pt modelId="{569ECED3-5722-4743-95F3-B6F19039DED5}" type="parTrans" cxnId="{91458F33-F3FC-49E6-9BA9-0C5380C36218}">
      <dgm:prSet/>
      <dgm:spPr/>
      <dgm:t>
        <a:bodyPr/>
        <a:lstStyle/>
        <a:p>
          <a:endParaRPr lang="en-US"/>
        </a:p>
      </dgm:t>
    </dgm:pt>
    <dgm:pt modelId="{26DB00AF-FDB6-4830-9075-9E761DAD17D4}" type="sibTrans" cxnId="{91458F33-F3FC-49E6-9BA9-0C5380C36218}">
      <dgm:prSet/>
      <dgm:spPr/>
      <dgm:t>
        <a:bodyPr/>
        <a:lstStyle/>
        <a:p>
          <a:endParaRPr lang="en-US"/>
        </a:p>
      </dgm:t>
    </dgm:pt>
    <dgm:pt modelId="{04B2E320-7056-4CBE-A29C-7536AAAF9141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500" dirty="0">
            <a:latin typeface="Franklin Gothic Book" pitchFamily="34" charset="0"/>
          </a:endParaRPr>
        </a:p>
      </dgm:t>
    </dgm:pt>
    <dgm:pt modelId="{A64495A6-3AEA-4E37-AB7F-70387F2712A2}" type="parTrans" cxnId="{470384FD-354A-4474-8C66-A6651850B3C4}">
      <dgm:prSet/>
      <dgm:spPr/>
      <dgm:t>
        <a:bodyPr/>
        <a:lstStyle/>
        <a:p>
          <a:endParaRPr lang="en-US"/>
        </a:p>
      </dgm:t>
    </dgm:pt>
    <dgm:pt modelId="{EFAE2AE6-A682-4810-9B71-F3AE36C42DBF}" type="sibTrans" cxnId="{470384FD-354A-4474-8C66-A6651850B3C4}">
      <dgm:prSet/>
      <dgm:spPr/>
      <dgm:t>
        <a:bodyPr/>
        <a:lstStyle/>
        <a:p>
          <a:endParaRPr lang="en-US"/>
        </a:p>
      </dgm:t>
    </dgm:pt>
    <dgm:pt modelId="{7D00AEAA-A7CF-49F7-9E9F-77C79D12608E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600" dirty="0">
            <a:latin typeface="Franklin Gothic Book" pitchFamily="34" charset="0"/>
          </a:endParaRPr>
        </a:p>
      </dgm:t>
    </dgm:pt>
    <dgm:pt modelId="{7498A44D-8876-4AA7-94A6-C3D4AF787AD3}" type="sibTrans" cxnId="{33007469-E64B-4E53-AE5E-5847B581491C}">
      <dgm:prSet/>
      <dgm:spPr/>
      <dgm:t>
        <a:bodyPr/>
        <a:lstStyle/>
        <a:p>
          <a:endParaRPr lang="en-US"/>
        </a:p>
      </dgm:t>
    </dgm:pt>
    <dgm:pt modelId="{8C36B9E2-C3A1-46E9-8BA8-8B32834932AF}" type="parTrans" cxnId="{33007469-E64B-4E53-AE5E-5847B581491C}">
      <dgm:prSet/>
      <dgm:spPr/>
      <dgm:t>
        <a:bodyPr/>
        <a:lstStyle/>
        <a:p>
          <a:endParaRPr lang="en-US"/>
        </a:p>
      </dgm:t>
    </dgm:pt>
    <dgm:pt modelId="{26CA90A4-3625-4E41-9576-05AD7F5449CD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0" dirty="0" smtClean="0">
              <a:solidFill>
                <a:srgbClr val="7030A0"/>
              </a:solidFill>
              <a:latin typeface="Franklin Gothic Book" pitchFamily="34" charset="0"/>
            </a:rPr>
            <a:t>Specially trained </a:t>
          </a:r>
          <a:r>
            <a:rPr lang="en-US" sz="1600" b="1" dirty="0" smtClean="0">
              <a:solidFill>
                <a:srgbClr val="7030A0"/>
              </a:solidFill>
              <a:latin typeface="Franklin Gothic Book" pitchFamily="34" charset="0"/>
            </a:rPr>
            <a:t>Probation Officers </a:t>
          </a:r>
          <a:r>
            <a:rPr lang="en-US" sz="1600" b="0" dirty="0" smtClean="0">
              <a:solidFill>
                <a:srgbClr val="7030A0"/>
              </a:solidFill>
              <a:latin typeface="Franklin Gothic Book" pitchFamily="34" charset="0"/>
            </a:rPr>
            <a:t>for 16-17 year olds</a:t>
          </a:r>
          <a:endParaRPr lang="en-US" sz="1600" b="0" dirty="0">
            <a:solidFill>
              <a:srgbClr val="7030A0"/>
            </a:solidFill>
            <a:latin typeface="Franklin Gothic Book" pitchFamily="34" charset="0"/>
          </a:endParaRPr>
        </a:p>
      </dgm:t>
    </dgm:pt>
    <dgm:pt modelId="{E0D2D5D2-9AA4-4BA6-BB5A-7C4EFF7C7ACB}" type="parTrans" cxnId="{6E0EBDDC-DBA6-4A38-B5A7-B2C7B4D4545B}">
      <dgm:prSet/>
      <dgm:spPr/>
      <dgm:t>
        <a:bodyPr/>
        <a:lstStyle/>
        <a:p>
          <a:endParaRPr lang="en-US"/>
        </a:p>
      </dgm:t>
    </dgm:pt>
    <dgm:pt modelId="{F0B3BB2A-3E39-4477-AA59-702F3589DC44}" type="sibTrans" cxnId="{6E0EBDDC-DBA6-4A38-B5A7-B2C7B4D4545B}">
      <dgm:prSet/>
      <dgm:spPr/>
      <dgm:t>
        <a:bodyPr/>
        <a:lstStyle/>
        <a:p>
          <a:endParaRPr lang="en-US"/>
        </a:p>
      </dgm:t>
    </dgm:pt>
    <dgm:pt modelId="{F2EB0AFE-7F2E-419C-B77F-8E5702E51551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600" dirty="0">
            <a:latin typeface="Franklin Gothic Book" pitchFamily="34" charset="0"/>
          </a:endParaRPr>
        </a:p>
      </dgm:t>
    </dgm:pt>
    <dgm:pt modelId="{B5AA454B-BAFF-4B38-BA3C-CD904A8D633E}" type="parTrans" cxnId="{6BD7266B-D91C-49EB-908F-FDE8928186B5}">
      <dgm:prSet/>
      <dgm:spPr/>
      <dgm:t>
        <a:bodyPr/>
        <a:lstStyle/>
        <a:p>
          <a:endParaRPr lang="en-US"/>
        </a:p>
      </dgm:t>
    </dgm:pt>
    <dgm:pt modelId="{C7B72F92-E230-47AD-8BA3-A4942033D7EE}" type="sibTrans" cxnId="{6BD7266B-D91C-49EB-908F-FDE8928186B5}">
      <dgm:prSet/>
      <dgm:spPr/>
      <dgm:t>
        <a:bodyPr/>
        <a:lstStyle/>
        <a:p>
          <a:endParaRPr lang="en-US"/>
        </a:p>
      </dgm:t>
    </dgm:pt>
    <dgm:pt modelId="{98C3A6BF-1294-4BC2-A741-B08F5D4D27CC}" type="pres">
      <dgm:prSet presAssocID="{B75400EC-0470-4606-BA0B-1E7A19B94B5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D58BDE-CD61-4ACE-BA24-BA5B804AAF48}" type="pres">
      <dgm:prSet presAssocID="{10CFB792-DC65-49A0-B3CE-E313FAD6B872}" presName="composite" presStyleCnt="0"/>
      <dgm:spPr/>
    </dgm:pt>
    <dgm:pt modelId="{A6D29CD6-A274-401E-AD0B-16543380FDB6}" type="pres">
      <dgm:prSet presAssocID="{10CFB792-DC65-49A0-B3CE-E313FAD6B872}" presName="parentText" presStyleLbl="alignNode1" presStyleIdx="0" presStyleCnt="2" custScaleX="119760" custScaleY="128284" custLinFactNeighborX="4940" custLinFactNeighborY="-28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F8897-FCD0-411E-A906-E24466A5E60D}" type="pres">
      <dgm:prSet presAssocID="{10CFB792-DC65-49A0-B3CE-E313FAD6B872}" presName="descendantText" presStyleLbl="alignAcc1" presStyleIdx="0" presStyleCnt="2" custScaleX="95077" custScaleY="217308" custLinFactNeighborX="1102" custLinFactNeighborY="-1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20FAA-014B-4AFA-B601-AB661C980B54}" type="pres">
      <dgm:prSet presAssocID="{6064292C-0B05-4D51-8D95-21B671C302CE}" presName="sp" presStyleCnt="0"/>
      <dgm:spPr/>
    </dgm:pt>
    <dgm:pt modelId="{86505F98-FC52-443F-92FD-9C4BA0A9A7EA}" type="pres">
      <dgm:prSet presAssocID="{B654BAC8-75F5-4375-BBF8-7BC13CA8B094}" presName="composite" presStyleCnt="0"/>
      <dgm:spPr/>
    </dgm:pt>
    <dgm:pt modelId="{72CD7B01-9DF7-4257-8324-4F3902CF4FC2}" type="pres">
      <dgm:prSet presAssocID="{B654BAC8-75F5-4375-BBF8-7BC13CA8B094}" presName="parentText" presStyleLbl="alignNode1" presStyleIdx="1" presStyleCnt="2" custLinFactNeighborX="18969" custLinFactNeighborY="9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E10F6-176A-4239-B367-6AD10FA0723E}" type="pres">
      <dgm:prSet presAssocID="{B654BAC8-75F5-4375-BBF8-7BC13CA8B094}" presName="descendantText" presStyleLbl="alignAcc1" presStyleIdx="1" presStyleCnt="2" custScaleX="95471" custScaleY="151611" custLinFactNeighborX="2316" custLinFactNeighborY="15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260916-E3C8-4B60-A5DF-7A9AFA2FD393}" srcId="{10CFB792-DC65-49A0-B3CE-E313FAD6B872}" destId="{4AF5A916-11B1-45BD-B65E-4B478C91CB3B}" srcOrd="2" destOrd="0" parTransId="{0DB982D2-FEED-4836-A887-43946B620205}" sibTransId="{AB0CE559-EA10-4918-A8AF-D261C51508E3}"/>
    <dgm:cxn modelId="{6BD7266B-D91C-49EB-908F-FDE8928186B5}" srcId="{10CFB792-DC65-49A0-B3CE-E313FAD6B872}" destId="{F2EB0AFE-7F2E-419C-B77F-8E5702E51551}" srcOrd="3" destOrd="0" parTransId="{B5AA454B-BAFF-4B38-BA3C-CD904A8D633E}" sibTransId="{C7B72F92-E230-47AD-8BA3-A4942033D7EE}"/>
    <dgm:cxn modelId="{8DF6B22D-EC89-442D-82E9-6CB4CAF32783}" type="presOf" srcId="{34FEE1EB-8FAA-4BC9-ABE4-5EBA53477905}" destId="{91FE10F6-176A-4239-B367-6AD10FA0723E}" srcOrd="0" destOrd="5" presId="urn:microsoft.com/office/officeart/2005/8/layout/chevron2"/>
    <dgm:cxn modelId="{6E0EBDDC-DBA6-4A38-B5A7-B2C7B4D4545B}" srcId="{B654BAC8-75F5-4375-BBF8-7BC13CA8B094}" destId="{26CA90A4-3625-4E41-9576-05AD7F5449CD}" srcOrd="6" destOrd="0" parTransId="{E0D2D5D2-9AA4-4BA6-BB5A-7C4EFF7C7ACB}" sibTransId="{F0B3BB2A-3E39-4477-AA59-702F3589DC44}"/>
    <dgm:cxn modelId="{4B649987-93BB-4516-A751-D779924B7A79}" type="presOf" srcId="{436FDB03-1E18-4D0F-83B0-930EAEFD9786}" destId="{D91F8897-FCD0-411E-A906-E24466A5E60D}" srcOrd="0" destOrd="9" presId="urn:microsoft.com/office/officeart/2005/8/layout/chevron2"/>
    <dgm:cxn modelId="{04AED990-53D6-46CF-AF91-D0DB6D9DD8A8}" type="presOf" srcId="{7B9D01B0-7B1E-47AB-8E56-4F9CF92B6A78}" destId="{91FE10F6-176A-4239-B367-6AD10FA0723E}" srcOrd="0" destOrd="1" presId="urn:microsoft.com/office/officeart/2005/8/layout/chevron2"/>
    <dgm:cxn modelId="{DDB3CCF5-EE84-4204-AD47-86931AE53133}" type="presOf" srcId="{F7D74EE9-051F-4D0F-8CDC-CCB441601D79}" destId="{D91F8897-FCD0-411E-A906-E24466A5E60D}" srcOrd="0" destOrd="11" presId="urn:microsoft.com/office/officeart/2005/8/layout/chevron2"/>
    <dgm:cxn modelId="{34A3411E-DEEF-4540-91B6-F3E6688FB12A}" type="presOf" srcId="{B748F186-016E-4F72-9615-D236941E0DFF}" destId="{D91F8897-FCD0-411E-A906-E24466A5E60D}" srcOrd="0" destOrd="0" presId="urn:microsoft.com/office/officeart/2005/8/layout/chevron2"/>
    <dgm:cxn modelId="{6120262A-8D80-4A3C-B517-6E19EFC188FA}" srcId="{B654BAC8-75F5-4375-BBF8-7BC13CA8B094}" destId="{ECACF70F-01BA-4114-82DF-9709F60F3568}" srcOrd="3" destOrd="0" parTransId="{5A67E945-892B-4419-AAD9-E8085EC64855}" sibTransId="{1D2C9F5F-9457-4DEA-8764-4B700E1BC021}"/>
    <dgm:cxn modelId="{E26A0123-9F48-4598-8523-AE831A3F74EF}" type="presOf" srcId="{ECACF70F-01BA-4114-82DF-9709F60F3568}" destId="{91FE10F6-176A-4239-B367-6AD10FA0723E}" srcOrd="0" destOrd="3" presId="urn:microsoft.com/office/officeart/2005/8/layout/chevron2"/>
    <dgm:cxn modelId="{7A2EC4CD-9C39-4DA6-B026-A18AC0D76A4A}" type="presOf" srcId="{BF707385-2830-4376-93E6-EFD69BEA6379}" destId="{91FE10F6-176A-4239-B367-6AD10FA0723E}" srcOrd="0" destOrd="2" presId="urn:microsoft.com/office/officeart/2005/8/layout/chevron2"/>
    <dgm:cxn modelId="{2C282A98-088D-4DD0-BA5B-8D0B74E987FA}" type="presOf" srcId="{C97298E4-C435-4761-95C3-4AED212C508B}" destId="{D91F8897-FCD0-411E-A906-E24466A5E60D}" srcOrd="0" destOrd="12" presId="urn:microsoft.com/office/officeart/2005/8/layout/chevron2"/>
    <dgm:cxn modelId="{5E867D95-0968-4A61-BC04-1CEEDA22F10C}" type="presOf" srcId="{620C4384-50F8-490D-9267-E9FAC4410BF0}" destId="{D91F8897-FCD0-411E-A906-E24466A5E60D}" srcOrd="0" destOrd="10" presId="urn:microsoft.com/office/officeart/2005/8/layout/chevron2"/>
    <dgm:cxn modelId="{EA730059-7298-41CE-AF14-045D776C05FE}" type="presOf" srcId="{FA825DC2-9BB0-4663-829B-B47866E8E040}" destId="{D91F8897-FCD0-411E-A906-E24466A5E60D}" srcOrd="0" destOrd="6" presId="urn:microsoft.com/office/officeart/2005/8/layout/chevron2"/>
    <dgm:cxn modelId="{E8A6AB9D-1CF8-439E-ABBE-033E3615B824}" srcId="{10CFB792-DC65-49A0-B3CE-E313FAD6B872}" destId="{FA825DC2-9BB0-4663-829B-B47866E8E040}" srcOrd="6" destOrd="0" parTransId="{B7CC7AF6-8F07-42A5-B059-9B4F52544246}" sibTransId="{FCAB9B1F-0ABF-4EB5-8845-12EB1C1B27C3}"/>
    <dgm:cxn modelId="{D7FEA6F3-1485-4F02-95E2-262FAAA775FD}" srcId="{10CFB792-DC65-49A0-B3CE-E313FAD6B872}" destId="{9889DDA4-2CB0-45AF-830A-591BA480662E}" srcOrd="4" destOrd="0" parTransId="{5C1FAABB-72E6-4011-BEDD-9387E73A2E41}" sibTransId="{B43AA666-2DAD-48B0-ABE7-C6375E2DD4E6}"/>
    <dgm:cxn modelId="{75A07364-5F6C-4713-973F-5103C77A365A}" type="presOf" srcId="{10CFB792-DC65-49A0-B3CE-E313FAD6B872}" destId="{A6D29CD6-A274-401E-AD0B-16543380FDB6}" srcOrd="0" destOrd="0" presId="urn:microsoft.com/office/officeart/2005/8/layout/chevron2"/>
    <dgm:cxn modelId="{33007469-E64B-4E53-AE5E-5847B581491C}" srcId="{10CFB792-DC65-49A0-B3CE-E313FAD6B872}" destId="{7D00AEAA-A7CF-49F7-9E9F-77C79D12608E}" srcOrd="1" destOrd="0" parTransId="{8C36B9E2-C3A1-46E9-8BA8-8B32834932AF}" sibTransId="{7498A44D-8876-4AA7-94A6-C3D4AF787AD3}"/>
    <dgm:cxn modelId="{F7AA3E87-3909-44F0-A644-59853B8E9B91}" type="presOf" srcId="{47306113-E66A-49E9-89EA-82213C1CB1F5}" destId="{91FE10F6-176A-4239-B367-6AD10FA0723E}" srcOrd="0" destOrd="0" presId="urn:microsoft.com/office/officeart/2005/8/layout/chevron2"/>
    <dgm:cxn modelId="{E1D9865C-1163-40A2-B8B2-EEE25B7CCF6F}" srcId="{B75400EC-0470-4606-BA0B-1E7A19B94B5F}" destId="{B654BAC8-75F5-4375-BBF8-7BC13CA8B094}" srcOrd="1" destOrd="0" parTransId="{DE6A5AB3-D0E8-4B11-8D85-E51DFA2DA12F}" sibTransId="{FD69576D-8578-491C-A0E9-50B8D400151E}"/>
    <dgm:cxn modelId="{DE714833-D895-4C36-9DB5-166EF552B4B3}" srcId="{10CFB792-DC65-49A0-B3CE-E313FAD6B872}" destId="{F7D74EE9-051F-4D0F-8CDC-CCB441601D79}" srcOrd="11" destOrd="0" parTransId="{1D13364A-B450-4483-80B9-94A085255EED}" sibTransId="{805DA5A7-9048-40C7-A1EB-BF633D33767A}"/>
    <dgm:cxn modelId="{78B949F2-DB6B-44E3-9651-658F67370FED}" srcId="{B654BAC8-75F5-4375-BBF8-7BC13CA8B094}" destId="{7B9D01B0-7B1E-47AB-8E56-4F9CF92B6A78}" srcOrd="1" destOrd="0" parTransId="{BC6919B2-514D-4480-8C11-1C7F7EDE6920}" sibTransId="{EA42115A-8A86-4DB8-810D-19AAFF147372}"/>
    <dgm:cxn modelId="{0A868FD9-6CC7-4443-8B97-F86979C650C0}" type="presOf" srcId="{26CA90A4-3625-4E41-9576-05AD7F5449CD}" destId="{91FE10F6-176A-4239-B367-6AD10FA0723E}" srcOrd="0" destOrd="6" presId="urn:microsoft.com/office/officeart/2005/8/layout/chevron2"/>
    <dgm:cxn modelId="{7CE9DB7E-E8D7-4F8E-8EDC-90B3C2986642}" type="presOf" srcId="{F2EB0AFE-7F2E-419C-B77F-8E5702E51551}" destId="{D91F8897-FCD0-411E-A906-E24466A5E60D}" srcOrd="0" destOrd="3" presId="urn:microsoft.com/office/officeart/2005/8/layout/chevron2"/>
    <dgm:cxn modelId="{473306C4-C72A-46A1-BFDE-EC3FEC5D8C85}" srcId="{10CFB792-DC65-49A0-B3CE-E313FAD6B872}" destId="{C97298E4-C435-4761-95C3-4AED212C508B}" srcOrd="12" destOrd="0" parTransId="{BAD972F2-BA03-42D2-AD87-C957DB355124}" sibTransId="{98102C3A-284D-47F5-BDCA-F92B15C20C49}"/>
    <dgm:cxn modelId="{206CC0B6-F7EE-4660-BB3E-1E37FB0D6DBB}" type="presOf" srcId="{04B2E320-7056-4CBE-A29C-7536AAAF9141}" destId="{91FE10F6-176A-4239-B367-6AD10FA0723E}" srcOrd="0" destOrd="4" presId="urn:microsoft.com/office/officeart/2005/8/layout/chevron2"/>
    <dgm:cxn modelId="{C035865F-25FB-4DAB-808C-63824038D7A6}" type="presOf" srcId="{B361BA3B-D105-4C9E-9E08-1CDF5A99482F}" destId="{D91F8897-FCD0-411E-A906-E24466A5E60D}" srcOrd="0" destOrd="8" presId="urn:microsoft.com/office/officeart/2005/8/layout/chevron2"/>
    <dgm:cxn modelId="{8B638440-F415-4B25-B8F9-2B7FFA4F1B9D}" type="presOf" srcId="{4AF5A916-11B1-45BD-B65E-4B478C91CB3B}" destId="{D91F8897-FCD0-411E-A906-E24466A5E60D}" srcOrd="0" destOrd="2" presId="urn:microsoft.com/office/officeart/2005/8/layout/chevron2"/>
    <dgm:cxn modelId="{6F1D1738-EDFB-4A75-9B47-5C65550EDD7C}" srcId="{10CFB792-DC65-49A0-B3CE-E313FAD6B872}" destId="{436FDB03-1E18-4D0F-83B0-930EAEFD9786}" srcOrd="9" destOrd="0" parTransId="{EC5DED2C-8FCB-4DF6-B4B6-13D2FFF540CA}" sibTransId="{097420BF-59D2-400A-A4C1-82C1D5AE266A}"/>
    <dgm:cxn modelId="{BECAD0CE-7052-4186-A98A-738EC95CE7EB}" type="presOf" srcId="{B654BAC8-75F5-4375-BBF8-7BC13CA8B094}" destId="{72CD7B01-9DF7-4257-8324-4F3902CF4FC2}" srcOrd="0" destOrd="0" presId="urn:microsoft.com/office/officeart/2005/8/layout/chevron2"/>
    <dgm:cxn modelId="{148CF090-A209-4891-AC53-571EEEAECA38}" srcId="{B75400EC-0470-4606-BA0B-1E7A19B94B5F}" destId="{10CFB792-DC65-49A0-B3CE-E313FAD6B872}" srcOrd="0" destOrd="0" parTransId="{91F9CD89-CD9B-4C13-9063-DEE486136747}" sibTransId="{6064292C-0B05-4D51-8D95-21B671C302CE}"/>
    <dgm:cxn modelId="{470384FD-354A-4474-8C66-A6651850B3C4}" srcId="{B654BAC8-75F5-4375-BBF8-7BC13CA8B094}" destId="{04B2E320-7056-4CBE-A29C-7536AAAF9141}" srcOrd="4" destOrd="0" parTransId="{A64495A6-3AEA-4E37-AB7F-70387F2712A2}" sibTransId="{EFAE2AE6-A682-4810-9B71-F3AE36C42DBF}"/>
    <dgm:cxn modelId="{75C0ABAB-6095-4DD1-9ACC-0F520EDE8D91}" srcId="{10CFB792-DC65-49A0-B3CE-E313FAD6B872}" destId="{B8DE6BEF-DE05-41ED-A872-D76321E991DB}" srcOrd="7" destOrd="0" parTransId="{D99CA0C1-251B-41B4-AE5F-49F3DDA91491}" sibTransId="{1C97ABC8-ADFB-4461-BB36-D0BA8E619192}"/>
    <dgm:cxn modelId="{FDD205DD-446B-416D-9CCF-5EA1D53DCA85}" type="presOf" srcId="{B75400EC-0470-4606-BA0B-1E7A19B94B5F}" destId="{98C3A6BF-1294-4BC2-A741-B08F5D4D27CC}" srcOrd="0" destOrd="0" presId="urn:microsoft.com/office/officeart/2005/8/layout/chevron2"/>
    <dgm:cxn modelId="{91458F33-F3FC-49E6-9BA9-0C5380C36218}" srcId="{B654BAC8-75F5-4375-BBF8-7BC13CA8B094}" destId="{34FEE1EB-8FAA-4BC9-ABE4-5EBA53477905}" srcOrd="5" destOrd="0" parTransId="{569ECED3-5722-4743-95F3-B6F19039DED5}" sibTransId="{26DB00AF-FDB6-4830-9075-9E761DAD17D4}"/>
    <dgm:cxn modelId="{6DF57873-CB8D-479B-AA0F-E405A0FDAB20}" srcId="{10CFB792-DC65-49A0-B3CE-E313FAD6B872}" destId="{B748F186-016E-4F72-9615-D236941E0DFF}" srcOrd="0" destOrd="0" parTransId="{18E84E91-5E99-4976-81BA-E54BDEB6AD44}" sibTransId="{A3B0C0DA-664A-4025-B20C-12F179666FBB}"/>
    <dgm:cxn modelId="{E8009E6A-9006-4D75-ADA8-1DCF990F50BF}" srcId="{B654BAC8-75F5-4375-BBF8-7BC13CA8B094}" destId="{47306113-E66A-49E9-89EA-82213C1CB1F5}" srcOrd="0" destOrd="0" parTransId="{BF033F91-7EDD-4E1C-8A69-A7929421A779}" sibTransId="{949E6ED8-83CF-47FA-8F0F-13495D934F2A}"/>
    <dgm:cxn modelId="{8F653760-8F93-4890-AFA6-CFC4DA0D36D6}" srcId="{10CFB792-DC65-49A0-B3CE-E313FAD6B872}" destId="{B361BA3B-D105-4C9E-9E08-1CDF5A99482F}" srcOrd="8" destOrd="0" parTransId="{705114A3-97C4-4DF3-AD28-EFED4889461F}" sibTransId="{5094B84A-EFA9-4BFC-90C7-1CB018F63C41}"/>
    <dgm:cxn modelId="{3D31360A-E1DD-4347-925C-CF88E3F4C85D}" type="presOf" srcId="{9889DDA4-2CB0-45AF-830A-591BA480662E}" destId="{D91F8897-FCD0-411E-A906-E24466A5E60D}" srcOrd="0" destOrd="4" presId="urn:microsoft.com/office/officeart/2005/8/layout/chevron2"/>
    <dgm:cxn modelId="{0875E52A-8E90-4703-A466-C9EE12F940B8}" type="presOf" srcId="{B8DE6BEF-DE05-41ED-A872-D76321E991DB}" destId="{D91F8897-FCD0-411E-A906-E24466A5E60D}" srcOrd="0" destOrd="7" presId="urn:microsoft.com/office/officeart/2005/8/layout/chevron2"/>
    <dgm:cxn modelId="{1BB434BE-B468-4890-B5A9-55D68261ECD4}" srcId="{10CFB792-DC65-49A0-B3CE-E313FAD6B872}" destId="{620C4384-50F8-490D-9267-E9FAC4410BF0}" srcOrd="10" destOrd="0" parTransId="{07832950-0BE4-48BA-B1C1-821E60568205}" sibTransId="{20B9D6FF-6756-469C-8E7E-6364DE966C5A}"/>
    <dgm:cxn modelId="{921877B3-7ECA-43B5-A11A-BF35A71944DA}" srcId="{10CFB792-DC65-49A0-B3CE-E313FAD6B872}" destId="{CAE06F32-FE10-483C-A6AF-A49AB485BE40}" srcOrd="5" destOrd="0" parTransId="{7EBDB211-EAEB-43BA-A0AF-60BF8A180A7B}" sibTransId="{85ECBDB1-BA2F-4C79-B82D-85BF389AA2AB}"/>
    <dgm:cxn modelId="{762B25A1-4861-486F-848B-05412E2A99BE}" srcId="{B654BAC8-75F5-4375-BBF8-7BC13CA8B094}" destId="{BF707385-2830-4376-93E6-EFD69BEA6379}" srcOrd="2" destOrd="0" parTransId="{ED5FFF8E-4C75-4082-B1DA-3A2ED24B51F0}" sibTransId="{A35F5DED-C797-4472-BBFE-D13D44BF8C8F}"/>
    <dgm:cxn modelId="{A196A241-BBED-4098-9A60-7FC44D2CD9BC}" type="presOf" srcId="{7D00AEAA-A7CF-49F7-9E9F-77C79D12608E}" destId="{D91F8897-FCD0-411E-A906-E24466A5E60D}" srcOrd="0" destOrd="1" presId="urn:microsoft.com/office/officeart/2005/8/layout/chevron2"/>
    <dgm:cxn modelId="{A03F4F34-DDE8-41CD-AC07-2639CA3D4CE8}" type="presOf" srcId="{CAE06F32-FE10-483C-A6AF-A49AB485BE40}" destId="{D91F8897-FCD0-411E-A906-E24466A5E60D}" srcOrd="0" destOrd="5" presId="urn:microsoft.com/office/officeart/2005/8/layout/chevron2"/>
    <dgm:cxn modelId="{AC4583D3-59D2-4B9B-AFF1-5B66A9DDCAFE}" type="presParOf" srcId="{98C3A6BF-1294-4BC2-A741-B08F5D4D27CC}" destId="{E7D58BDE-CD61-4ACE-BA24-BA5B804AAF48}" srcOrd="0" destOrd="0" presId="urn:microsoft.com/office/officeart/2005/8/layout/chevron2"/>
    <dgm:cxn modelId="{90A8B607-055C-45FE-9C0C-89E272B0541D}" type="presParOf" srcId="{E7D58BDE-CD61-4ACE-BA24-BA5B804AAF48}" destId="{A6D29CD6-A274-401E-AD0B-16543380FDB6}" srcOrd="0" destOrd="0" presId="urn:microsoft.com/office/officeart/2005/8/layout/chevron2"/>
    <dgm:cxn modelId="{3C9489BA-FD7C-45A6-97D7-1FCC238EB7E0}" type="presParOf" srcId="{E7D58BDE-CD61-4ACE-BA24-BA5B804AAF48}" destId="{D91F8897-FCD0-411E-A906-E24466A5E60D}" srcOrd="1" destOrd="0" presId="urn:microsoft.com/office/officeart/2005/8/layout/chevron2"/>
    <dgm:cxn modelId="{DBA196FF-A0F2-4567-9A1C-3332F0A014C1}" type="presParOf" srcId="{98C3A6BF-1294-4BC2-A741-B08F5D4D27CC}" destId="{32F20FAA-014B-4AFA-B601-AB661C980B54}" srcOrd="1" destOrd="0" presId="urn:microsoft.com/office/officeart/2005/8/layout/chevron2"/>
    <dgm:cxn modelId="{8C6F4DFA-9213-4C61-90C8-53C4E5DEA521}" type="presParOf" srcId="{98C3A6BF-1294-4BC2-A741-B08F5D4D27CC}" destId="{86505F98-FC52-443F-92FD-9C4BA0A9A7EA}" srcOrd="2" destOrd="0" presId="urn:microsoft.com/office/officeart/2005/8/layout/chevron2"/>
    <dgm:cxn modelId="{DAD8C0B9-7155-43FC-8B1A-B53F34BAC0BE}" type="presParOf" srcId="{86505F98-FC52-443F-92FD-9C4BA0A9A7EA}" destId="{72CD7B01-9DF7-4257-8324-4F3902CF4FC2}" srcOrd="0" destOrd="0" presId="urn:microsoft.com/office/officeart/2005/8/layout/chevron2"/>
    <dgm:cxn modelId="{90B1CA16-2C18-4E5C-9B93-8712A4430FB8}" type="presParOf" srcId="{86505F98-FC52-443F-92FD-9C4BA0A9A7EA}" destId="{91FE10F6-176A-4239-B367-6AD10FA072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5400EC-0470-4606-BA0B-1E7A19B94B5F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0CFB792-DC65-49A0-B3CE-E313FAD6B872}">
      <dgm:prSet phldrT="[Text]"/>
      <dgm:spPr/>
      <dgm:t>
        <a:bodyPr/>
        <a:lstStyle/>
        <a:p>
          <a:r>
            <a:rPr lang="en-US" b="1" dirty="0" smtClean="0">
              <a:latin typeface="Franklin Gothic Book" pitchFamily="34" charset="0"/>
            </a:rPr>
            <a:t>Intervention</a:t>
          </a:r>
          <a:endParaRPr lang="en-US" b="1" dirty="0">
            <a:latin typeface="Franklin Gothic Book" pitchFamily="34" charset="0"/>
          </a:endParaRPr>
        </a:p>
      </dgm:t>
    </dgm:pt>
    <dgm:pt modelId="{91F9CD89-CD9B-4C13-9063-DEE486136747}" type="parTrans" cxnId="{148CF090-A209-4891-AC53-571EEEAECA38}">
      <dgm:prSet/>
      <dgm:spPr/>
      <dgm:t>
        <a:bodyPr/>
        <a:lstStyle/>
        <a:p>
          <a:endParaRPr lang="en-US"/>
        </a:p>
      </dgm:t>
    </dgm:pt>
    <dgm:pt modelId="{6064292C-0B05-4D51-8D95-21B671C302CE}" type="sibTrans" cxnId="{148CF090-A209-4891-AC53-571EEEAECA38}">
      <dgm:prSet/>
      <dgm:spPr/>
      <dgm:t>
        <a:bodyPr/>
        <a:lstStyle/>
        <a:p>
          <a:endParaRPr lang="en-US"/>
        </a:p>
      </dgm:t>
    </dgm:pt>
    <dgm:pt modelId="{B748F186-016E-4F72-9615-D236941E0DFF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3">
                  <a:lumMod val="75000"/>
                </a:schemeClr>
              </a:solidFill>
              <a:latin typeface="Franklin Gothic Book" pitchFamily="34" charset="0"/>
            </a:rPr>
            <a:t>PEAK program </a:t>
          </a:r>
          <a:r>
            <a:rPr lang="en-US" sz="1600" b="0" dirty="0" smtClean="0">
              <a:solidFill>
                <a:schemeClr val="tx1"/>
              </a:solidFill>
              <a:latin typeface="Franklin Gothic Book" pitchFamily="34" charset="0"/>
            </a:rPr>
            <a:t>is </a:t>
          </a:r>
          <a:r>
            <a:rPr lang="en-US" sz="1600" b="0" dirty="0" smtClean="0">
              <a:latin typeface="Franklin Gothic Book" pitchFamily="34" charset="0"/>
            </a:rPr>
            <a:t>a school based diversion program in collaboration with the Department of Probation which will  provide  support  and programming including robust after-school and summer offerings</a:t>
          </a:r>
          <a:endParaRPr lang="en-US" sz="1600" b="0" dirty="0">
            <a:latin typeface="Franklin Gothic Book" pitchFamily="34" charset="0"/>
          </a:endParaRPr>
        </a:p>
      </dgm:t>
    </dgm:pt>
    <dgm:pt modelId="{18E84E91-5E99-4976-81BA-E54BDEB6AD44}" type="parTrans" cxnId="{6DF57873-CB8D-479B-AA0F-E405A0FDAB20}">
      <dgm:prSet/>
      <dgm:spPr/>
      <dgm:t>
        <a:bodyPr/>
        <a:lstStyle/>
        <a:p>
          <a:endParaRPr lang="en-US"/>
        </a:p>
      </dgm:t>
    </dgm:pt>
    <dgm:pt modelId="{A3B0C0DA-664A-4025-B20C-12F179666FBB}" type="sibTrans" cxnId="{6DF57873-CB8D-479B-AA0F-E405A0FDAB20}">
      <dgm:prSet/>
      <dgm:spPr/>
      <dgm:t>
        <a:bodyPr/>
        <a:lstStyle/>
        <a:p>
          <a:endParaRPr lang="en-US"/>
        </a:p>
      </dgm:t>
    </dgm:pt>
    <dgm:pt modelId="{B654BAC8-75F5-4375-BBF8-7BC13CA8B094}">
      <dgm:prSet phldrT="[Text]"/>
      <dgm:spPr/>
      <dgm:t>
        <a:bodyPr/>
        <a:lstStyle/>
        <a:p>
          <a:r>
            <a:rPr lang="en-US" b="1" dirty="0" smtClean="0">
              <a:latin typeface="Franklin Gothic Book" pitchFamily="34" charset="0"/>
            </a:rPr>
            <a:t>Re-Entry Support</a:t>
          </a:r>
          <a:endParaRPr lang="en-US" b="1" dirty="0">
            <a:latin typeface="Franklin Gothic Book" pitchFamily="34" charset="0"/>
          </a:endParaRPr>
        </a:p>
      </dgm:t>
    </dgm:pt>
    <dgm:pt modelId="{DE6A5AB3-D0E8-4B11-8D85-E51DFA2DA12F}" type="parTrans" cxnId="{E1D9865C-1163-40A2-B8B2-EEE25B7CCF6F}">
      <dgm:prSet/>
      <dgm:spPr/>
      <dgm:t>
        <a:bodyPr/>
        <a:lstStyle/>
        <a:p>
          <a:endParaRPr lang="en-US"/>
        </a:p>
      </dgm:t>
    </dgm:pt>
    <dgm:pt modelId="{FD69576D-8578-491C-A0E9-50B8D400151E}" type="sibTrans" cxnId="{E1D9865C-1163-40A2-B8B2-EEE25B7CCF6F}">
      <dgm:prSet/>
      <dgm:spPr/>
      <dgm:t>
        <a:bodyPr/>
        <a:lstStyle/>
        <a:p>
          <a:endParaRPr lang="en-US"/>
        </a:p>
      </dgm:t>
    </dgm:pt>
    <dgm:pt modelId="{47306113-E66A-49E9-89EA-82213C1CB1F5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Franklin Gothic Book" pitchFamily="34" charset="0"/>
            </a:rPr>
            <a:t>Plan to Succeed NYC</a:t>
          </a:r>
          <a:r>
            <a:rPr lang="en-US" sz="1600" b="0" dirty="0" smtClean="0">
              <a:solidFill>
                <a:schemeClr val="accent4">
                  <a:lumMod val="50000"/>
                </a:schemeClr>
              </a:solidFill>
              <a:latin typeface="Franklin Gothic Book" pitchFamily="34" charset="0"/>
            </a:rPr>
            <a:t> </a:t>
          </a:r>
          <a:r>
            <a:rPr lang="en-US" sz="1600" b="0" dirty="0" smtClean="0">
              <a:latin typeface="Franklin Gothic Book" pitchFamily="34" charset="0"/>
            </a:rPr>
            <a:t>will </a:t>
          </a:r>
          <a:r>
            <a:rPr lang="en-US" sz="1600" dirty="0" smtClean="0">
              <a:latin typeface="Franklin Gothic Book" pitchFamily="34" charset="0"/>
            </a:rPr>
            <a:t>serve as an electronic portfolio and individual learning plan that will help </a:t>
          </a:r>
          <a:r>
            <a:rPr lang="en-US" sz="1600" b="1" dirty="0" smtClean="0">
              <a:latin typeface="Franklin Gothic Book" pitchFamily="34" charset="0"/>
            </a:rPr>
            <a:t>Passages</a:t>
          </a:r>
          <a:r>
            <a:rPr lang="en-US" sz="1600" dirty="0" smtClean="0">
              <a:latin typeface="Franklin Gothic Book" pitchFamily="34" charset="0"/>
            </a:rPr>
            <a:t> and </a:t>
          </a:r>
          <a:r>
            <a:rPr lang="en-US" sz="1600" b="1" dirty="0" smtClean="0">
              <a:latin typeface="Franklin Gothic Book" pitchFamily="34" charset="0"/>
            </a:rPr>
            <a:t>ERA</a:t>
          </a:r>
          <a:r>
            <a:rPr lang="en-US" sz="1600" dirty="0" smtClean="0">
              <a:latin typeface="Franklin Gothic Book" pitchFamily="34" charset="0"/>
            </a:rPr>
            <a:t> students stay on a pathway to graduation and plan for transition</a:t>
          </a:r>
          <a:endParaRPr lang="en-US" sz="1600" b="1" dirty="0">
            <a:latin typeface="Franklin Gothic Book" pitchFamily="34" charset="0"/>
          </a:endParaRPr>
        </a:p>
      </dgm:t>
    </dgm:pt>
    <dgm:pt modelId="{BF033F91-7EDD-4E1C-8A69-A7929421A779}" type="parTrans" cxnId="{E8009E6A-9006-4D75-ADA8-1DCF990F50BF}">
      <dgm:prSet/>
      <dgm:spPr/>
      <dgm:t>
        <a:bodyPr/>
        <a:lstStyle/>
        <a:p>
          <a:endParaRPr lang="en-US"/>
        </a:p>
      </dgm:t>
    </dgm:pt>
    <dgm:pt modelId="{949E6ED8-83CF-47FA-8F0F-13495D934F2A}" type="sibTrans" cxnId="{E8009E6A-9006-4D75-ADA8-1DCF990F50BF}">
      <dgm:prSet/>
      <dgm:spPr/>
      <dgm:t>
        <a:bodyPr/>
        <a:lstStyle/>
        <a:p>
          <a:endParaRPr lang="en-US"/>
        </a:p>
      </dgm:t>
    </dgm:pt>
    <dgm:pt modelId="{ABB037D0-70A9-4E03-B69C-53391DB9DF45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3">
                  <a:lumMod val="75000"/>
                </a:schemeClr>
              </a:solidFill>
              <a:latin typeface="Franklin Gothic Book" pitchFamily="34" charset="0"/>
            </a:rPr>
            <a:t>Enhance</a:t>
          </a:r>
          <a:r>
            <a:rPr lang="en-US" sz="1600" b="1" dirty="0" smtClean="0">
              <a:latin typeface="Franklin Gothic Book" pitchFamily="34" charset="0"/>
            </a:rPr>
            <a:t> </a:t>
          </a:r>
          <a:r>
            <a:rPr lang="en-US" sz="1600" b="1" dirty="0" smtClean="0">
              <a:solidFill>
                <a:schemeClr val="accent3">
                  <a:lumMod val="75000"/>
                </a:schemeClr>
              </a:solidFill>
              <a:latin typeface="Franklin Gothic Book" pitchFamily="34" charset="0"/>
            </a:rPr>
            <a:t>options for Overage Middle School students (Bx/ Man)</a:t>
          </a:r>
          <a:endParaRPr lang="en-US" sz="1600" b="1" dirty="0">
            <a:solidFill>
              <a:schemeClr val="accent3">
                <a:lumMod val="75000"/>
              </a:schemeClr>
            </a:solidFill>
            <a:latin typeface="Franklin Gothic Book" pitchFamily="34" charset="0"/>
          </a:endParaRPr>
        </a:p>
      </dgm:t>
    </dgm:pt>
    <dgm:pt modelId="{03857C17-33F3-4509-851C-CDB604B5B164}" type="parTrans" cxnId="{B936B383-3F05-4355-B7C0-D4BC5B0B1852}">
      <dgm:prSet/>
      <dgm:spPr/>
      <dgm:t>
        <a:bodyPr/>
        <a:lstStyle/>
        <a:p>
          <a:endParaRPr lang="en-US"/>
        </a:p>
      </dgm:t>
    </dgm:pt>
    <dgm:pt modelId="{C37DB58D-D34A-4EDD-95F0-3B3A222250B2}" type="sibTrans" cxnId="{B936B383-3F05-4355-B7C0-D4BC5B0B1852}">
      <dgm:prSet/>
      <dgm:spPr/>
      <dgm:t>
        <a:bodyPr/>
        <a:lstStyle/>
        <a:p>
          <a:endParaRPr lang="en-US"/>
        </a:p>
      </dgm:t>
    </dgm:pt>
    <dgm:pt modelId="{DCAF085D-1FA9-4098-B543-6E4AD995E969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Franklin Gothic Book" pitchFamily="34" charset="0"/>
            </a:rPr>
            <a:t>Transition Coaches</a:t>
          </a:r>
          <a:r>
            <a:rPr lang="en-US" sz="1600" b="0" dirty="0" smtClean="0">
              <a:solidFill>
                <a:schemeClr val="accent4">
                  <a:lumMod val="50000"/>
                </a:schemeClr>
              </a:solidFill>
              <a:latin typeface="Franklin Gothic Book" pitchFamily="34" charset="0"/>
            </a:rPr>
            <a:t> </a:t>
          </a:r>
          <a:r>
            <a:rPr lang="en-US" sz="1600" b="0" dirty="0" smtClean="0">
              <a:solidFill>
                <a:schemeClr val="tx1"/>
              </a:solidFill>
              <a:latin typeface="Franklin Gothic Book" pitchFamily="34" charset="0"/>
            </a:rPr>
            <a:t>will serve as</a:t>
          </a:r>
          <a:r>
            <a:rPr lang="en-US" sz="1600" b="0" dirty="0" smtClean="0">
              <a:solidFill>
                <a:schemeClr val="accent4">
                  <a:lumMod val="50000"/>
                </a:schemeClr>
              </a:solidFill>
              <a:latin typeface="Franklin Gothic Book" pitchFamily="34" charset="0"/>
            </a:rPr>
            <a:t> </a:t>
          </a:r>
          <a:r>
            <a:rPr lang="en-US" sz="1600" b="0" dirty="0" smtClean="0">
              <a:solidFill>
                <a:schemeClr val="tx1"/>
              </a:solidFill>
              <a:latin typeface="Franklin Gothic Book" pitchFamily="34" charset="0"/>
            </a:rPr>
            <a:t>community-based support to assist in re-entry into home schools </a:t>
          </a:r>
          <a:endParaRPr lang="en-US" sz="1600" b="1" dirty="0">
            <a:solidFill>
              <a:schemeClr val="tx1"/>
            </a:solidFill>
            <a:latin typeface="Franklin Gothic Book" pitchFamily="34" charset="0"/>
          </a:endParaRPr>
        </a:p>
      </dgm:t>
    </dgm:pt>
    <dgm:pt modelId="{0E9AC52B-9CF7-4FD4-AA05-B1701D2B999D}" type="parTrans" cxnId="{73C38E2C-6A8F-4714-B4A0-561898CB9E88}">
      <dgm:prSet/>
      <dgm:spPr/>
      <dgm:t>
        <a:bodyPr/>
        <a:lstStyle/>
        <a:p>
          <a:endParaRPr lang="en-US"/>
        </a:p>
      </dgm:t>
    </dgm:pt>
    <dgm:pt modelId="{AC34808A-D849-4F05-A36B-5C23CEB831BD}" type="sibTrans" cxnId="{73C38E2C-6A8F-4714-B4A0-561898CB9E88}">
      <dgm:prSet/>
      <dgm:spPr/>
      <dgm:t>
        <a:bodyPr/>
        <a:lstStyle/>
        <a:p>
          <a:endParaRPr lang="en-US"/>
        </a:p>
      </dgm:t>
    </dgm:pt>
    <dgm:pt modelId="{8817DE3F-EC58-4CC1-BC30-E06AE3B742DF}">
      <dgm:prSet phldrT="[Text]" custT="1"/>
      <dgm:spPr/>
      <dgm:t>
        <a:bodyPr/>
        <a:lstStyle/>
        <a:p>
          <a:endParaRPr lang="en-US" sz="500" b="0" dirty="0">
            <a:latin typeface="Franklin Gothic Book" pitchFamily="34" charset="0"/>
          </a:endParaRPr>
        </a:p>
      </dgm:t>
    </dgm:pt>
    <dgm:pt modelId="{DA3C16EA-4B68-4826-A983-5B5D8B9EB933}" type="parTrans" cxnId="{EA0052A3-C0D3-4EE1-99AB-0C404FD9A405}">
      <dgm:prSet/>
      <dgm:spPr/>
      <dgm:t>
        <a:bodyPr/>
        <a:lstStyle/>
        <a:p>
          <a:endParaRPr lang="en-US"/>
        </a:p>
      </dgm:t>
    </dgm:pt>
    <dgm:pt modelId="{DF371004-E595-49F7-B30D-AB3A4B25E8C1}" type="sibTrans" cxnId="{EA0052A3-C0D3-4EE1-99AB-0C404FD9A405}">
      <dgm:prSet/>
      <dgm:spPr/>
      <dgm:t>
        <a:bodyPr/>
        <a:lstStyle/>
        <a:p>
          <a:endParaRPr lang="en-US"/>
        </a:p>
      </dgm:t>
    </dgm:pt>
    <dgm:pt modelId="{2971A4BE-8E00-499D-9904-36C15BED9518}">
      <dgm:prSet phldrT="[Text]" custT="1"/>
      <dgm:spPr/>
      <dgm:t>
        <a:bodyPr/>
        <a:lstStyle/>
        <a:p>
          <a:endParaRPr lang="en-US" sz="500" b="1" dirty="0">
            <a:latin typeface="Franklin Gothic Book" pitchFamily="34" charset="0"/>
          </a:endParaRPr>
        </a:p>
      </dgm:t>
    </dgm:pt>
    <dgm:pt modelId="{3AF3CB82-63A2-4F88-8178-7F9E6E57318E}" type="parTrans" cxnId="{22CE57AD-3E6A-41D0-A701-E2DD54A3A90B}">
      <dgm:prSet/>
      <dgm:spPr/>
      <dgm:t>
        <a:bodyPr/>
        <a:lstStyle/>
        <a:p>
          <a:endParaRPr lang="en-US"/>
        </a:p>
      </dgm:t>
    </dgm:pt>
    <dgm:pt modelId="{130BFF82-75BF-44B9-955E-B36942DF3CE8}" type="sibTrans" cxnId="{22CE57AD-3E6A-41D0-A701-E2DD54A3A90B}">
      <dgm:prSet/>
      <dgm:spPr/>
      <dgm:t>
        <a:bodyPr/>
        <a:lstStyle/>
        <a:p>
          <a:endParaRPr lang="en-US"/>
        </a:p>
      </dgm:t>
    </dgm:pt>
    <dgm:pt modelId="{BC3C1C03-55C4-44AD-AB7D-50A2B63DD9CA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Franklin Gothic Book" pitchFamily="34" charset="0"/>
            </a:rPr>
            <a:t>Friends of Island Academy Initiative </a:t>
          </a:r>
          <a:r>
            <a:rPr lang="en-US" sz="1600" b="0" dirty="0" smtClean="0">
              <a:solidFill>
                <a:schemeClr val="tx1"/>
              </a:solidFill>
              <a:latin typeface="Franklin Gothic Book" pitchFamily="34" charset="0"/>
            </a:rPr>
            <a:t>will enhance services for 16-year-olds at </a:t>
          </a:r>
          <a:r>
            <a:rPr lang="en-US" sz="1600" b="1" dirty="0" smtClean="0">
              <a:solidFill>
                <a:schemeClr val="tx1"/>
              </a:solidFill>
              <a:latin typeface="Franklin Gothic Book" pitchFamily="34" charset="0"/>
            </a:rPr>
            <a:t>ERA</a:t>
          </a:r>
          <a:endParaRPr lang="en-US" sz="1600" b="0" dirty="0">
            <a:solidFill>
              <a:schemeClr val="tx1"/>
            </a:solidFill>
            <a:latin typeface="Franklin Gothic Book" pitchFamily="34" charset="0"/>
          </a:endParaRPr>
        </a:p>
      </dgm:t>
    </dgm:pt>
    <dgm:pt modelId="{CA6499B0-52DC-4D6A-969E-B2D1F7838616}" type="parTrans" cxnId="{F03CE98A-925D-48EF-9123-A0DB532657C3}">
      <dgm:prSet/>
      <dgm:spPr/>
      <dgm:t>
        <a:bodyPr/>
        <a:lstStyle/>
        <a:p>
          <a:endParaRPr lang="en-US"/>
        </a:p>
      </dgm:t>
    </dgm:pt>
    <dgm:pt modelId="{9A6BA178-AEE4-4DFB-8A15-DE3F6C5C03DF}" type="sibTrans" cxnId="{F03CE98A-925D-48EF-9123-A0DB532657C3}">
      <dgm:prSet/>
      <dgm:spPr/>
      <dgm:t>
        <a:bodyPr/>
        <a:lstStyle/>
        <a:p>
          <a:endParaRPr lang="en-US"/>
        </a:p>
      </dgm:t>
    </dgm:pt>
    <dgm:pt modelId="{95312873-9354-4392-B5E2-FDCFC327384B}">
      <dgm:prSet phldrT="[Text]" custT="1"/>
      <dgm:spPr/>
      <dgm:t>
        <a:bodyPr/>
        <a:lstStyle/>
        <a:p>
          <a:endParaRPr lang="en-US" sz="500" b="1" dirty="0">
            <a:solidFill>
              <a:schemeClr val="accent4">
                <a:lumMod val="50000"/>
              </a:schemeClr>
            </a:solidFill>
            <a:latin typeface="Franklin Gothic Book" pitchFamily="34" charset="0"/>
          </a:endParaRPr>
        </a:p>
      </dgm:t>
    </dgm:pt>
    <dgm:pt modelId="{DC3299E7-0715-4FC8-B832-0F46B98C79C0}" type="parTrans" cxnId="{3985AB5F-B788-4F69-B67B-ED35203C81A7}">
      <dgm:prSet/>
      <dgm:spPr/>
      <dgm:t>
        <a:bodyPr/>
        <a:lstStyle/>
        <a:p>
          <a:endParaRPr lang="en-US"/>
        </a:p>
      </dgm:t>
    </dgm:pt>
    <dgm:pt modelId="{31117783-F591-4B13-B736-BDD009E3BDD4}" type="sibTrans" cxnId="{3985AB5F-B788-4F69-B67B-ED35203C81A7}">
      <dgm:prSet/>
      <dgm:spPr/>
      <dgm:t>
        <a:bodyPr/>
        <a:lstStyle/>
        <a:p>
          <a:endParaRPr lang="en-US"/>
        </a:p>
      </dgm:t>
    </dgm:pt>
    <dgm:pt modelId="{F07594C3-72E8-4F84-B36A-B93D04090A86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4">
                  <a:lumMod val="50000"/>
                </a:schemeClr>
              </a:solidFill>
              <a:latin typeface="Franklin Gothic Book" pitchFamily="34" charset="0"/>
            </a:rPr>
            <a:t>Cross-over youth </a:t>
          </a:r>
          <a:r>
            <a:rPr lang="en-US" sz="1600" b="0" dirty="0" smtClean="0">
              <a:solidFill>
                <a:schemeClr val="tx1"/>
              </a:solidFill>
              <a:latin typeface="Franklin Gothic Book" pitchFamily="34" charset="0"/>
            </a:rPr>
            <a:t>pre-release planning initiative will be a collaboration between ACS and the DOE to support students on Rikers who are also ACS-involved</a:t>
          </a:r>
          <a:endParaRPr lang="en-US" sz="1600" b="0" dirty="0">
            <a:solidFill>
              <a:schemeClr val="tx1"/>
            </a:solidFill>
            <a:latin typeface="Franklin Gothic Book" pitchFamily="34" charset="0"/>
          </a:endParaRPr>
        </a:p>
      </dgm:t>
    </dgm:pt>
    <dgm:pt modelId="{D4128D28-3993-40AE-89A6-409A78956050}" type="parTrans" cxnId="{65E09983-85BE-425F-910B-00DCCB47E8C9}">
      <dgm:prSet/>
      <dgm:spPr/>
      <dgm:t>
        <a:bodyPr/>
        <a:lstStyle/>
        <a:p>
          <a:endParaRPr lang="en-US"/>
        </a:p>
      </dgm:t>
    </dgm:pt>
    <dgm:pt modelId="{760E8A8E-240D-421E-80D7-0DB894AE4C6E}" type="sibTrans" cxnId="{65E09983-85BE-425F-910B-00DCCB47E8C9}">
      <dgm:prSet/>
      <dgm:spPr/>
      <dgm:t>
        <a:bodyPr/>
        <a:lstStyle/>
        <a:p>
          <a:endParaRPr lang="en-US"/>
        </a:p>
      </dgm:t>
    </dgm:pt>
    <dgm:pt modelId="{F0ABE3E7-E7CE-408F-8CA0-27701FD5D858}">
      <dgm:prSet phldrT="[Text]" custT="1"/>
      <dgm:spPr/>
      <dgm:t>
        <a:bodyPr/>
        <a:lstStyle/>
        <a:p>
          <a:endParaRPr lang="en-US" sz="500" b="0" dirty="0">
            <a:solidFill>
              <a:schemeClr val="accent4">
                <a:lumMod val="50000"/>
              </a:schemeClr>
            </a:solidFill>
            <a:latin typeface="Franklin Gothic Book" pitchFamily="34" charset="0"/>
          </a:endParaRPr>
        </a:p>
      </dgm:t>
    </dgm:pt>
    <dgm:pt modelId="{72CF7DAE-5C82-40F0-B438-9FCC929D650E}" type="parTrans" cxnId="{31E9D406-7698-471A-B9A5-66F29E0D0489}">
      <dgm:prSet/>
      <dgm:spPr/>
    </dgm:pt>
    <dgm:pt modelId="{D2BAE077-FA1E-452D-B5BB-751EB2527CB5}" type="sibTrans" cxnId="{31E9D406-7698-471A-B9A5-66F29E0D0489}">
      <dgm:prSet/>
      <dgm:spPr/>
    </dgm:pt>
    <dgm:pt modelId="{98C3A6BF-1294-4BC2-A741-B08F5D4D27CC}" type="pres">
      <dgm:prSet presAssocID="{B75400EC-0470-4606-BA0B-1E7A19B94B5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D58BDE-CD61-4ACE-BA24-BA5B804AAF48}" type="pres">
      <dgm:prSet presAssocID="{10CFB792-DC65-49A0-B3CE-E313FAD6B872}" presName="composite" presStyleCnt="0"/>
      <dgm:spPr/>
    </dgm:pt>
    <dgm:pt modelId="{A6D29CD6-A274-401E-AD0B-16543380FDB6}" type="pres">
      <dgm:prSet presAssocID="{10CFB792-DC65-49A0-B3CE-E313FAD6B872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F8897-FCD0-411E-A906-E24466A5E60D}" type="pres">
      <dgm:prSet presAssocID="{10CFB792-DC65-49A0-B3CE-E313FAD6B872}" presName="descendantText" presStyleLbl="alignAcc1" presStyleIdx="0" presStyleCnt="2" custScaleY="102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20FAA-014B-4AFA-B601-AB661C980B54}" type="pres">
      <dgm:prSet presAssocID="{6064292C-0B05-4D51-8D95-21B671C302CE}" presName="sp" presStyleCnt="0"/>
      <dgm:spPr/>
    </dgm:pt>
    <dgm:pt modelId="{86505F98-FC52-443F-92FD-9C4BA0A9A7EA}" type="pres">
      <dgm:prSet presAssocID="{B654BAC8-75F5-4375-BBF8-7BC13CA8B094}" presName="composite" presStyleCnt="0"/>
      <dgm:spPr/>
    </dgm:pt>
    <dgm:pt modelId="{72CD7B01-9DF7-4257-8324-4F3902CF4FC2}" type="pres">
      <dgm:prSet presAssocID="{B654BAC8-75F5-4375-BBF8-7BC13CA8B094}" presName="parentText" presStyleLbl="alignNode1" presStyleIdx="1" presStyleCnt="2" custLinFactNeighborX="-3603" custLinFactNeighborY="12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E10F6-176A-4239-B367-6AD10FA0723E}" type="pres">
      <dgm:prSet presAssocID="{B654BAC8-75F5-4375-BBF8-7BC13CA8B094}" presName="descendantText" presStyleLbl="alignAcc1" presStyleIdx="1" presStyleCnt="2" custScaleX="96992" custScaleY="173625" custLinFactNeighborX="-1681" custLinFactNeighborY="30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C5E498-8758-417E-BF9B-EAA72DB75367}" type="presOf" srcId="{47306113-E66A-49E9-89EA-82213C1CB1F5}" destId="{91FE10F6-176A-4239-B367-6AD10FA0723E}" srcOrd="0" destOrd="0" presId="urn:microsoft.com/office/officeart/2005/8/layout/chevron2"/>
    <dgm:cxn modelId="{3985AB5F-B788-4F69-B67B-ED35203C81A7}" srcId="{B654BAC8-75F5-4375-BBF8-7BC13CA8B094}" destId="{95312873-9354-4392-B5E2-FDCFC327384B}" srcOrd="3" destOrd="0" parTransId="{DC3299E7-0715-4FC8-B832-0F46B98C79C0}" sibTransId="{31117783-F591-4B13-B736-BDD009E3BDD4}"/>
    <dgm:cxn modelId="{6DEE1284-0CEA-425D-A62A-1B3A3333D64F}" type="presOf" srcId="{DCAF085D-1FA9-4098-B543-6E4AD995E969}" destId="{91FE10F6-176A-4239-B367-6AD10FA0723E}" srcOrd="0" destOrd="2" presId="urn:microsoft.com/office/officeart/2005/8/layout/chevron2"/>
    <dgm:cxn modelId="{DAAB1B58-0B2C-4CA7-BF36-84713035B9C7}" type="presOf" srcId="{8817DE3F-EC58-4CC1-BC30-E06AE3B742DF}" destId="{D91F8897-FCD0-411E-A906-E24466A5E60D}" srcOrd="0" destOrd="1" presId="urn:microsoft.com/office/officeart/2005/8/layout/chevron2"/>
    <dgm:cxn modelId="{73C38E2C-6A8F-4714-B4A0-561898CB9E88}" srcId="{B654BAC8-75F5-4375-BBF8-7BC13CA8B094}" destId="{DCAF085D-1FA9-4098-B543-6E4AD995E969}" srcOrd="2" destOrd="0" parTransId="{0E9AC52B-9CF7-4FD4-AA05-B1701D2B999D}" sibTransId="{AC34808A-D849-4F05-A36B-5C23CEB831BD}"/>
    <dgm:cxn modelId="{E1D9865C-1163-40A2-B8B2-EEE25B7CCF6F}" srcId="{B75400EC-0470-4606-BA0B-1E7A19B94B5F}" destId="{B654BAC8-75F5-4375-BBF8-7BC13CA8B094}" srcOrd="1" destOrd="0" parTransId="{DE6A5AB3-D0E8-4B11-8D85-E51DFA2DA12F}" sibTransId="{FD69576D-8578-491C-A0E9-50B8D400151E}"/>
    <dgm:cxn modelId="{F03CE98A-925D-48EF-9123-A0DB532657C3}" srcId="{B654BAC8-75F5-4375-BBF8-7BC13CA8B094}" destId="{BC3C1C03-55C4-44AD-AB7D-50A2B63DD9CA}" srcOrd="4" destOrd="0" parTransId="{CA6499B0-52DC-4D6A-969E-B2D1F7838616}" sibTransId="{9A6BA178-AEE4-4DFB-8A15-DE3F6C5C03DF}"/>
    <dgm:cxn modelId="{B2FCD175-4F88-4554-A7FB-6E61302B0BA2}" type="presOf" srcId="{F07594C3-72E8-4F84-B36A-B93D04090A86}" destId="{91FE10F6-176A-4239-B367-6AD10FA0723E}" srcOrd="0" destOrd="6" presId="urn:microsoft.com/office/officeart/2005/8/layout/chevron2"/>
    <dgm:cxn modelId="{A0B6C30A-8E46-409F-BDDA-66D316C7A3C9}" type="presOf" srcId="{B654BAC8-75F5-4375-BBF8-7BC13CA8B094}" destId="{72CD7B01-9DF7-4257-8324-4F3902CF4FC2}" srcOrd="0" destOrd="0" presId="urn:microsoft.com/office/officeart/2005/8/layout/chevron2"/>
    <dgm:cxn modelId="{B936B383-3F05-4355-B7C0-D4BC5B0B1852}" srcId="{10CFB792-DC65-49A0-B3CE-E313FAD6B872}" destId="{ABB037D0-70A9-4E03-B69C-53391DB9DF45}" srcOrd="2" destOrd="0" parTransId="{03857C17-33F3-4509-851C-CDB604B5B164}" sibTransId="{C37DB58D-D34A-4EDD-95F0-3B3A222250B2}"/>
    <dgm:cxn modelId="{C6CEC5B7-9174-4D3F-B8B4-1A7D76F09990}" type="presOf" srcId="{ABB037D0-70A9-4E03-B69C-53391DB9DF45}" destId="{D91F8897-FCD0-411E-A906-E24466A5E60D}" srcOrd="0" destOrd="2" presId="urn:microsoft.com/office/officeart/2005/8/layout/chevron2"/>
    <dgm:cxn modelId="{EA0052A3-C0D3-4EE1-99AB-0C404FD9A405}" srcId="{10CFB792-DC65-49A0-B3CE-E313FAD6B872}" destId="{8817DE3F-EC58-4CC1-BC30-E06AE3B742DF}" srcOrd="1" destOrd="0" parTransId="{DA3C16EA-4B68-4826-A983-5B5D8B9EB933}" sibTransId="{DF371004-E595-49F7-B30D-AB3A4B25E8C1}"/>
    <dgm:cxn modelId="{148CF090-A209-4891-AC53-571EEEAECA38}" srcId="{B75400EC-0470-4606-BA0B-1E7A19B94B5F}" destId="{10CFB792-DC65-49A0-B3CE-E313FAD6B872}" srcOrd="0" destOrd="0" parTransId="{91F9CD89-CD9B-4C13-9063-DEE486136747}" sibTransId="{6064292C-0B05-4D51-8D95-21B671C302CE}"/>
    <dgm:cxn modelId="{2B2390FF-951C-4DDB-A97B-CC82A729F172}" type="presOf" srcId="{B748F186-016E-4F72-9615-D236941E0DFF}" destId="{D91F8897-FCD0-411E-A906-E24466A5E60D}" srcOrd="0" destOrd="0" presId="urn:microsoft.com/office/officeart/2005/8/layout/chevron2"/>
    <dgm:cxn modelId="{533A6B43-5915-4560-99DB-EAD4EF29748F}" type="presOf" srcId="{2971A4BE-8E00-499D-9904-36C15BED9518}" destId="{91FE10F6-176A-4239-B367-6AD10FA0723E}" srcOrd="0" destOrd="1" presId="urn:microsoft.com/office/officeart/2005/8/layout/chevron2"/>
    <dgm:cxn modelId="{E419082D-A803-4357-9FF0-DA331E41E6F2}" type="presOf" srcId="{F0ABE3E7-E7CE-408F-8CA0-27701FD5D858}" destId="{91FE10F6-176A-4239-B367-6AD10FA0723E}" srcOrd="0" destOrd="5" presId="urn:microsoft.com/office/officeart/2005/8/layout/chevron2"/>
    <dgm:cxn modelId="{6DF57873-CB8D-479B-AA0F-E405A0FDAB20}" srcId="{10CFB792-DC65-49A0-B3CE-E313FAD6B872}" destId="{B748F186-016E-4F72-9615-D236941E0DFF}" srcOrd="0" destOrd="0" parTransId="{18E84E91-5E99-4976-81BA-E54BDEB6AD44}" sibTransId="{A3B0C0DA-664A-4025-B20C-12F179666FBB}"/>
    <dgm:cxn modelId="{950BECB8-6DE4-4373-A0C0-89B43DF53687}" type="presOf" srcId="{95312873-9354-4392-B5E2-FDCFC327384B}" destId="{91FE10F6-176A-4239-B367-6AD10FA0723E}" srcOrd="0" destOrd="3" presId="urn:microsoft.com/office/officeart/2005/8/layout/chevron2"/>
    <dgm:cxn modelId="{22CE57AD-3E6A-41D0-A701-E2DD54A3A90B}" srcId="{B654BAC8-75F5-4375-BBF8-7BC13CA8B094}" destId="{2971A4BE-8E00-499D-9904-36C15BED9518}" srcOrd="1" destOrd="0" parTransId="{3AF3CB82-63A2-4F88-8178-7F9E6E57318E}" sibTransId="{130BFF82-75BF-44B9-955E-B36942DF3CE8}"/>
    <dgm:cxn modelId="{31E9D406-7698-471A-B9A5-66F29E0D0489}" srcId="{B654BAC8-75F5-4375-BBF8-7BC13CA8B094}" destId="{F0ABE3E7-E7CE-408F-8CA0-27701FD5D858}" srcOrd="5" destOrd="0" parTransId="{72CF7DAE-5C82-40F0-B438-9FCC929D650E}" sibTransId="{D2BAE077-FA1E-452D-B5BB-751EB2527CB5}"/>
    <dgm:cxn modelId="{F45E4F88-0FAF-4AB2-954A-C022D26DDDEE}" type="presOf" srcId="{BC3C1C03-55C4-44AD-AB7D-50A2B63DD9CA}" destId="{91FE10F6-176A-4239-B367-6AD10FA0723E}" srcOrd="0" destOrd="4" presId="urn:microsoft.com/office/officeart/2005/8/layout/chevron2"/>
    <dgm:cxn modelId="{F7F1E55C-B02E-499D-B985-186553A6604D}" type="presOf" srcId="{B75400EC-0470-4606-BA0B-1E7A19B94B5F}" destId="{98C3A6BF-1294-4BC2-A741-B08F5D4D27CC}" srcOrd="0" destOrd="0" presId="urn:microsoft.com/office/officeart/2005/8/layout/chevron2"/>
    <dgm:cxn modelId="{E8009E6A-9006-4D75-ADA8-1DCF990F50BF}" srcId="{B654BAC8-75F5-4375-BBF8-7BC13CA8B094}" destId="{47306113-E66A-49E9-89EA-82213C1CB1F5}" srcOrd="0" destOrd="0" parTransId="{BF033F91-7EDD-4E1C-8A69-A7929421A779}" sibTransId="{949E6ED8-83CF-47FA-8F0F-13495D934F2A}"/>
    <dgm:cxn modelId="{B01AF2EE-6203-490E-8D6E-344D290305E3}" type="presOf" srcId="{10CFB792-DC65-49A0-B3CE-E313FAD6B872}" destId="{A6D29CD6-A274-401E-AD0B-16543380FDB6}" srcOrd="0" destOrd="0" presId="urn:microsoft.com/office/officeart/2005/8/layout/chevron2"/>
    <dgm:cxn modelId="{65E09983-85BE-425F-910B-00DCCB47E8C9}" srcId="{B654BAC8-75F5-4375-BBF8-7BC13CA8B094}" destId="{F07594C3-72E8-4F84-B36A-B93D04090A86}" srcOrd="6" destOrd="0" parTransId="{D4128D28-3993-40AE-89A6-409A78956050}" sibTransId="{760E8A8E-240D-421E-80D7-0DB894AE4C6E}"/>
    <dgm:cxn modelId="{195743D0-57DC-4861-BC70-7B66D2AABCD9}" type="presParOf" srcId="{98C3A6BF-1294-4BC2-A741-B08F5D4D27CC}" destId="{E7D58BDE-CD61-4ACE-BA24-BA5B804AAF48}" srcOrd="0" destOrd="0" presId="urn:microsoft.com/office/officeart/2005/8/layout/chevron2"/>
    <dgm:cxn modelId="{1D570B3A-C055-42DF-9DEC-2E4566E72B0C}" type="presParOf" srcId="{E7D58BDE-CD61-4ACE-BA24-BA5B804AAF48}" destId="{A6D29CD6-A274-401E-AD0B-16543380FDB6}" srcOrd="0" destOrd="0" presId="urn:microsoft.com/office/officeart/2005/8/layout/chevron2"/>
    <dgm:cxn modelId="{2FA1E3BB-13C9-460F-BE11-C80C95C64F9D}" type="presParOf" srcId="{E7D58BDE-CD61-4ACE-BA24-BA5B804AAF48}" destId="{D91F8897-FCD0-411E-A906-E24466A5E60D}" srcOrd="1" destOrd="0" presId="urn:microsoft.com/office/officeart/2005/8/layout/chevron2"/>
    <dgm:cxn modelId="{6099695A-2861-4D7B-A245-666013B66279}" type="presParOf" srcId="{98C3A6BF-1294-4BC2-A741-B08F5D4D27CC}" destId="{32F20FAA-014B-4AFA-B601-AB661C980B54}" srcOrd="1" destOrd="0" presId="urn:microsoft.com/office/officeart/2005/8/layout/chevron2"/>
    <dgm:cxn modelId="{5711BAAA-A5FB-4B84-A535-95F1B053FF78}" type="presParOf" srcId="{98C3A6BF-1294-4BC2-A741-B08F5D4D27CC}" destId="{86505F98-FC52-443F-92FD-9C4BA0A9A7EA}" srcOrd="2" destOrd="0" presId="urn:microsoft.com/office/officeart/2005/8/layout/chevron2"/>
    <dgm:cxn modelId="{28213EEC-517D-4A96-8E1D-434DB9DAEAF6}" type="presParOf" srcId="{86505F98-FC52-443F-92FD-9C4BA0A9A7EA}" destId="{72CD7B01-9DF7-4257-8324-4F3902CF4FC2}" srcOrd="0" destOrd="0" presId="urn:microsoft.com/office/officeart/2005/8/layout/chevron2"/>
    <dgm:cxn modelId="{4CFE6DE7-F16D-4240-A673-F20E28C663C7}" type="presParOf" srcId="{86505F98-FC52-443F-92FD-9C4BA0A9A7EA}" destId="{91FE10F6-176A-4239-B367-6AD10FA072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29CD6-A274-401E-AD0B-16543380FDB6}">
      <dsp:nvSpPr>
        <dsp:cNvPr id="0" name=""/>
        <dsp:cNvSpPr/>
      </dsp:nvSpPr>
      <dsp:spPr>
        <a:xfrm rot="5400000">
          <a:off x="-369565" y="925975"/>
          <a:ext cx="2647514" cy="173011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Franklin Gothic Book" pitchFamily="34" charset="0"/>
            </a:rPr>
            <a:t>Intervention</a:t>
          </a:r>
          <a:endParaRPr lang="en-US" sz="2100" b="1" kern="1200" dirty="0">
            <a:latin typeface="Franklin Gothic Book" pitchFamily="34" charset="0"/>
          </a:endParaRPr>
        </a:p>
      </dsp:txBody>
      <dsp:txXfrm rot="-5400000">
        <a:off x="89134" y="1332336"/>
        <a:ext cx="1730117" cy="917397"/>
      </dsp:txXfrm>
    </dsp:sp>
    <dsp:sp modelId="{D91F8897-FCD0-411E-A906-E24466A5E60D}">
      <dsp:nvSpPr>
        <dsp:cNvPr id="0" name=""/>
        <dsp:cNvSpPr/>
      </dsp:nvSpPr>
      <dsp:spPr>
        <a:xfrm rot="5400000">
          <a:off x="3786437" y="-1980909"/>
          <a:ext cx="2915109" cy="68856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latin typeface="Franklin Gothic Book" pitchFamily="34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latin typeface="Franklin Gothic Book" pitchFamily="34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latin typeface="Franklin Gothic Book" pitchFamily="34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latin typeface="Franklin Gothic Book" pitchFamily="34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accent3">
                  <a:lumMod val="75000"/>
                </a:schemeClr>
              </a:solidFill>
              <a:latin typeface="Franklin Gothic Book" pitchFamily="34" charset="0"/>
            </a:rPr>
            <a:t>DOE Court Liaisons</a:t>
          </a:r>
          <a:r>
            <a:rPr lang="en-US" sz="1600" kern="1200" dirty="0" smtClean="0">
              <a:latin typeface="Franklin Gothic Book" pitchFamily="34" charset="0"/>
            </a:rPr>
            <a:t> provide current and applicable information that supports court-involved students in achieving their educational goals</a:t>
          </a:r>
          <a:endParaRPr lang="en-US" sz="1600" kern="1200" dirty="0">
            <a:latin typeface="Franklin Gothic Book" pitchFamily="34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" kern="1200" dirty="0">
            <a:latin typeface="Franklin Gothic Book" pitchFamily="34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accent3">
                  <a:lumMod val="75000"/>
                </a:schemeClr>
              </a:solidFill>
              <a:latin typeface="Franklin Gothic Book" pitchFamily="34" charset="0"/>
            </a:rPr>
            <a:t>Back on Track</a:t>
          </a:r>
          <a:r>
            <a:rPr lang="en-US" sz="1600" b="0" kern="1200" dirty="0" smtClean="0">
              <a:solidFill>
                <a:schemeClr val="accent3">
                  <a:lumMod val="75000"/>
                </a:schemeClr>
              </a:solidFill>
              <a:latin typeface="Franklin Gothic Book" pitchFamily="34" charset="0"/>
            </a:rPr>
            <a:t> (collaboration with the </a:t>
          </a:r>
          <a:r>
            <a:rPr lang="en-US" sz="1600" b="1" kern="1200" dirty="0" smtClean="0">
              <a:solidFill>
                <a:schemeClr val="accent3">
                  <a:lumMod val="75000"/>
                </a:schemeClr>
              </a:solidFill>
              <a:latin typeface="Franklin Gothic Book" pitchFamily="34" charset="0"/>
            </a:rPr>
            <a:t>District Attorney’s Office</a:t>
          </a:r>
          <a:r>
            <a:rPr lang="en-US" sz="1600" b="0" kern="1200" dirty="0" smtClean="0">
              <a:solidFill>
                <a:schemeClr val="accent3">
                  <a:lumMod val="75000"/>
                </a:schemeClr>
              </a:solidFill>
              <a:latin typeface="Franklin Gothic Book" pitchFamily="34" charset="0"/>
            </a:rPr>
            <a:t>) </a:t>
          </a:r>
          <a:r>
            <a:rPr lang="en-US" sz="1600" b="0" kern="1200" dirty="0" smtClean="0">
              <a:solidFill>
                <a:schemeClr val="tx1"/>
              </a:solidFill>
              <a:latin typeface="Franklin Gothic Book" pitchFamily="34" charset="0"/>
            </a:rPr>
            <a:t>and</a:t>
          </a:r>
          <a:r>
            <a:rPr lang="en-US" sz="1600" b="0" kern="1200" dirty="0" smtClean="0">
              <a:solidFill>
                <a:schemeClr val="accent3">
                  <a:lumMod val="75000"/>
                </a:schemeClr>
              </a:solidFill>
              <a:latin typeface="Franklin Gothic Book" pitchFamily="34" charset="0"/>
            </a:rPr>
            <a:t> </a:t>
          </a:r>
          <a:r>
            <a:rPr lang="en-US" sz="1600" b="1" kern="1200" dirty="0" smtClean="0">
              <a:solidFill>
                <a:schemeClr val="accent3">
                  <a:lumMod val="75000"/>
                </a:schemeClr>
              </a:solidFill>
              <a:latin typeface="Franklin Gothic Book" pitchFamily="34" charset="0"/>
            </a:rPr>
            <a:t>Outreach Academy </a:t>
          </a:r>
          <a:r>
            <a:rPr lang="en-US" sz="1600" b="0" kern="1200" dirty="0" smtClean="0">
              <a:latin typeface="Franklin Gothic Book" pitchFamily="34" charset="0"/>
            </a:rPr>
            <a:t>are </a:t>
          </a:r>
          <a:r>
            <a:rPr lang="en-US" sz="1600" b="1" i="1" kern="1200" dirty="0" smtClean="0">
              <a:latin typeface="Franklin Gothic Book" pitchFamily="34" charset="0"/>
            </a:rPr>
            <a:t>Re-Start  </a:t>
          </a:r>
          <a:r>
            <a:rPr lang="en-US" sz="1600" b="0" i="0" kern="1200" dirty="0" smtClean="0">
              <a:latin typeface="Franklin Gothic Book" pitchFamily="34" charset="0"/>
            </a:rPr>
            <a:t>programs that serve as alternatives for overage</a:t>
          </a:r>
          <a:r>
            <a:rPr lang="en-US" sz="1600" b="1" i="1" kern="1200" dirty="0" smtClean="0">
              <a:latin typeface="Franklin Gothic Book" pitchFamily="34" charset="0"/>
            </a:rPr>
            <a:t> </a:t>
          </a:r>
          <a:r>
            <a:rPr lang="en-US" sz="1600" b="0" kern="1200" dirty="0" smtClean="0">
              <a:latin typeface="Franklin Gothic Book" pitchFamily="34" charset="0"/>
            </a:rPr>
            <a:t>middle school students. </a:t>
          </a:r>
          <a:r>
            <a:rPr lang="en-US" sz="1600" b="1" kern="1200" dirty="0" smtClean="0">
              <a:solidFill>
                <a:schemeClr val="accent3">
                  <a:lumMod val="75000"/>
                </a:schemeClr>
              </a:solidFill>
              <a:latin typeface="Franklin Gothic Book" pitchFamily="34" charset="0"/>
            </a:rPr>
            <a:t>GED classes </a:t>
          </a:r>
          <a:r>
            <a:rPr lang="en-US" sz="1600" b="0" kern="1200" dirty="0" smtClean="0">
              <a:latin typeface="Franklin Gothic Book" pitchFamily="34" charset="0"/>
            </a:rPr>
            <a:t>in 3 different NY courts</a:t>
          </a:r>
          <a:endParaRPr lang="en-US" sz="1600" kern="1200" dirty="0">
            <a:solidFill>
              <a:schemeClr val="tx1"/>
            </a:solidFill>
            <a:latin typeface="Franklin Gothic Book" pitchFamily="34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" kern="1200" dirty="0">
            <a:solidFill>
              <a:schemeClr val="tx1"/>
            </a:solidFill>
            <a:latin typeface="Franklin Gothic Book" pitchFamily="34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accent3">
                  <a:lumMod val="75000"/>
                </a:schemeClr>
              </a:solidFill>
              <a:latin typeface="Franklin Gothic Book" pitchFamily="34" charset="0"/>
            </a:rPr>
            <a:t>Close to Home</a:t>
          </a:r>
          <a:r>
            <a:rPr lang="en-US" sz="1600" b="0" kern="1200" dirty="0" smtClean="0">
              <a:solidFill>
                <a:schemeClr val="tx1"/>
              </a:solidFill>
              <a:latin typeface="Franklin Gothic Book" pitchFamily="34" charset="0"/>
            </a:rPr>
            <a:t> initiative</a:t>
          </a:r>
          <a:r>
            <a:rPr lang="en-US" sz="1600" kern="1200" dirty="0" smtClean="0">
              <a:latin typeface="Franklin Gothic Book" pitchFamily="34" charset="0"/>
            </a:rPr>
            <a:t> expanded </a:t>
          </a:r>
          <a:r>
            <a:rPr lang="en-US" sz="1600" b="1" kern="1200" dirty="0" smtClean="0">
              <a:latin typeface="Franklin Gothic Book" pitchFamily="34" charset="0"/>
            </a:rPr>
            <a:t>Passages Academy</a:t>
          </a:r>
          <a:r>
            <a:rPr lang="en-US" sz="1600" b="0" i="1" kern="1200" dirty="0" smtClean="0">
              <a:latin typeface="Franklin Gothic Book" pitchFamily="34" charset="0"/>
            </a:rPr>
            <a:t> </a:t>
          </a:r>
          <a:r>
            <a:rPr lang="en-US" sz="1600" b="0" i="0" kern="1200" dirty="0" smtClean="0">
              <a:latin typeface="Franklin Gothic Book" pitchFamily="34" charset="0"/>
            </a:rPr>
            <a:t>to support students in building social and emotional and academic skills. Close to Home impacts youth placed by the Family Court in ACS custody. </a:t>
          </a:r>
          <a:endParaRPr lang="en-US" sz="1600" kern="1200" dirty="0">
            <a:latin typeface="Franklin Gothic Book" pitchFamily="34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" b="1" kern="1200" dirty="0">
            <a:latin typeface="Franklin Gothic Book" pitchFamily="34" charset="0"/>
          </a:endParaRPr>
        </a:p>
        <a:p>
          <a:pPr marL="171450" marR="0" lvl="1" indent="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US" sz="1600" b="1" u="none" kern="1200" dirty="0" smtClean="0">
              <a:solidFill>
                <a:schemeClr val="accent3">
                  <a:lumMod val="75000"/>
                </a:schemeClr>
              </a:solidFill>
              <a:latin typeface="Franklin Gothic Book" pitchFamily="34" charset="0"/>
            </a:rPr>
            <a:t>Adolescent Behavioral Learning Experience </a:t>
          </a:r>
          <a:r>
            <a:rPr lang="en-US" sz="1600" kern="1200" dirty="0" smtClean="0">
              <a:latin typeface="Franklin Gothic Book" pitchFamily="34" charset="0"/>
            </a:rPr>
            <a:t>(ABLE) is a partnership between  DOE, DOC and the Osborne Association to support</a:t>
          </a:r>
          <a:r>
            <a:rPr lang="en-US" sz="1600" b="1" kern="1200" dirty="0" smtClean="0">
              <a:latin typeface="Franklin Gothic Book" pitchFamily="34" charset="0"/>
            </a:rPr>
            <a:t> </a:t>
          </a:r>
          <a:r>
            <a:rPr lang="en-US" sz="1600" b="1" i="1" kern="1200" dirty="0" smtClean="0">
              <a:latin typeface="Franklin Gothic Book" pitchFamily="34" charset="0"/>
            </a:rPr>
            <a:t>ERA</a:t>
          </a:r>
          <a:r>
            <a:rPr lang="en-US" sz="1600" b="1" kern="1200" dirty="0" smtClean="0">
              <a:latin typeface="Franklin Gothic Book" pitchFamily="34" charset="0"/>
            </a:rPr>
            <a:t> </a:t>
          </a:r>
          <a:r>
            <a:rPr lang="en-US" sz="1600" kern="1200" dirty="0" smtClean="0">
              <a:latin typeface="Franklin Gothic Book" pitchFamily="34" charset="0"/>
            </a:rPr>
            <a:t>students in reducing the likelihood of re-incarceration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b="1" kern="1200" dirty="0">
            <a:latin typeface="Franklin Gothic Book" pitchFamily="34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b="1" kern="1200" dirty="0">
            <a:latin typeface="Franklin Gothic Book" pitchFamily="34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b="1" kern="1200" dirty="0">
            <a:latin typeface="Franklin Gothic Book" pitchFamily="34" charset="0"/>
          </a:endParaRPr>
        </a:p>
      </dsp:txBody>
      <dsp:txXfrm rot="-5400000">
        <a:off x="1801184" y="146648"/>
        <a:ext cx="6743311" cy="2630501"/>
      </dsp:txXfrm>
    </dsp:sp>
    <dsp:sp modelId="{72CD7B01-9DF7-4257-8324-4F3902CF4FC2}">
      <dsp:nvSpPr>
        <dsp:cNvPr id="0" name=""/>
        <dsp:cNvSpPr/>
      </dsp:nvSpPr>
      <dsp:spPr>
        <a:xfrm rot="5400000">
          <a:off x="-17765" y="3644779"/>
          <a:ext cx="2063791" cy="1444653"/>
        </a:xfrm>
        <a:prstGeom prst="chevron">
          <a:avLst/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6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Franklin Gothic Book" pitchFamily="34" charset="0"/>
            </a:rPr>
            <a:t>Re-Entry Support</a:t>
          </a:r>
          <a:endParaRPr lang="en-US" sz="2100" b="1" kern="1200" dirty="0">
            <a:latin typeface="Franklin Gothic Book" pitchFamily="34" charset="0"/>
          </a:endParaRPr>
        </a:p>
      </dsp:txBody>
      <dsp:txXfrm rot="-5400000">
        <a:off x="291805" y="4057537"/>
        <a:ext cx="1444653" cy="619138"/>
      </dsp:txXfrm>
    </dsp:sp>
    <dsp:sp modelId="{91FE10F6-176A-4239-B367-6AD10FA0723E}">
      <dsp:nvSpPr>
        <dsp:cNvPr id="0" name=""/>
        <dsp:cNvSpPr/>
      </dsp:nvSpPr>
      <dsp:spPr>
        <a:xfrm rot="5400000">
          <a:off x="4212821" y="739503"/>
          <a:ext cx="2033807" cy="69141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6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175" rIns="3175" bIns="3175" numCol="1" spcCol="1270" anchor="ctr" anchorCtr="0">
          <a:noAutofit/>
        </a:bodyPr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" kern="1200" dirty="0">
            <a:latin typeface="Franklin Gothic Book" pitchFamily="34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u="none" kern="1200" dirty="0" smtClean="0">
              <a:solidFill>
                <a:schemeClr val="accent4">
                  <a:lumMod val="75000"/>
                </a:schemeClr>
              </a:solidFill>
              <a:latin typeface="Franklin Gothic Book" pitchFamily="34" charset="0"/>
            </a:rPr>
            <a:t>Home School Re-entry Process</a:t>
          </a:r>
          <a:r>
            <a:rPr lang="en-US" sz="1600" u="none" kern="1200" dirty="0" smtClean="0">
              <a:solidFill>
                <a:schemeClr val="accent4">
                  <a:lumMod val="75000"/>
                </a:schemeClr>
              </a:solidFill>
              <a:latin typeface="Franklin Gothic Book" pitchFamily="34" charset="0"/>
            </a:rPr>
            <a:t> </a:t>
          </a:r>
          <a:r>
            <a:rPr lang="en-US" sz="1600" kern="1200" dirty="0" smtClean="0">
              <a:latin typeface="Franklin Gothic Book" pitchFamily="34" charset="0"/>
            </a:rPr>
            <a:t>allows students who transition out of</a:t>
          </a:r>
          <a:r>
            <a:rPr lang="en-US" sz="1600" i="1" kern="1200" dirty="0" smtClean="0">
              <a:latin typeface="Franklin Gothic Book" pitchFamily="34" charset="0"/>
            </a:rPr>
            <a:t> </a:t>
          </a:r>
          <a:r>
            <a:rPr lang="en-US" sz="1600" b="1" i="1" kern="1200" dirty="0" smtClean="0">
              <a:latin typeface="Franklin Gothic Book" pitchFamily="34" charset="0"/>
            </a:rPr>
            <a:t>ERA</a:t>
          </a:r>
          <a:r>
            <a:rPr lang="en-US" sz="1600" i="1" kern="1200" dirty="0" smtClean="0">
              <a:latin typeface="Franklin Gothic Book" pitchFamily="34" charset="0"/>
            </a:rPr>
            <a:t> </a:t>
          </a:r>
          <a:r>
            <a:rPr lang="en-US" sz="1600" kern="1200" dirty="0" smtClean="0">
              <a:latin typeface="Franklin Gothic Book" pitchFamily="34" charset="0"/>
            </a:rPr>
            <a:t>and </a:t>
          </a:r>
          <a:r>
            <a:rPr lang="en-US" sz="1600" b="1" i="1" kern="1200" dirty="0" smtClean="0">
              <a:latin typeface="Franklin Gothic Book" pitchFamily="34" charset="0"/>
            </a:rPr>
            <a:t>Passages</a:t>
          </a:r>
          <a:r>
            <a:rPr lang="en-US" sz="1600" i="1" kern="1200" dirty="0" smtClean="0">
              <a:latin typeface="Franklin Gothic Book" pitchFamily="34" charset="0"/>
            </a:rPr>
            <a:t> </a:t>
          </a:r>
          <a:r>
            <a:rPr lang="en-US" sz="1600" i="0" kern="1200" dirty="0" smtClean="0">
              <a:latin typeface="Franklin Gothic Book" pitchFamily="34" charset="0"/>
            </a:rPr>
            <a:t>to r</a:t>
          </a:r>
          <a:r>
            <a:rPr lang="en-US" sz="1600" kern="1200" dirty="0" smtClean="0">
              <a:latin typeface="Franklin Gothic Book" pitchFamily="34" charset="0"/>
            </a:rPr>
            <a:t>eturn to the their home school’s register immediately</a:t>
          </a:r>
          <a:endParaRPr lang="en-US" sz="1600" kern="1200" dirty="0">
            <a:latin typeface="Franklin Gothic Book" pitchFamily="34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" kern="1200" dirty="0">
            <a:latin typeface="Franklin Gothic Book" pitchFamily="34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accent4">
                  <a:lumMod val="75000"/>
                </a:schemeClr>
              </a:solidFill>
              <a:latin typeface="Franklin Gothic Book" pitchFamily="34" charset="0"/>
            </a:rPr>
            <a:t>Referral Centers for High School Alternatives</a:t>
          </a:r>
          <a:r>
            <a:rPr lang="en-US" sz="1600" kern="1200" dirty="0" smtClean="0">
              <a:solidFill>
                <a:schemeClr val="accent4">
                  <a:lumMod val="75000"/>
                </a:schemeClr>
              </a:solidFill>
              <a:latin typeface="Franklin Gothic Book" pitchFamily="34" charset="0"/>
            </a:rPr>
            <a:t> </a:t>
          </a:r>
          <a:r>
            <a:rPr lang="en-US" sz="1600" kern="1200" dirty="0" smtClean="0">
              <a:latin typeface="Franklin Gothic Book" pitchFamily="34" charset="0"/>
            </a:rPr>
            <a:t>connect students who have had an interruption in their studies to alternative education program</a:t>
          </a:r>
          <a:endParaRPr lang="en-US" sz="1600" kern="1200" dirty="0">
            <a:latin typeface="Franklin Gothic Book" pitchFamily="34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" kern="1200" dirty="0">
            <a:latin typeface="Franklin Gothic Book" pitchFamily="34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u="none" kern="1200" dirty="0" smtClean="0">
              <a:solidFill>
                <a:schemeClr val="accent4">
                  <a:lumMod val="75000"/>
                </a:schemeClr>
              </a:solidFill>
              <a:latin typeface="Franklin Gothic Book" pitchFamily="34" charset="0"/>
            </a:rPr>
            <a:t>Transition Counselors</a:t>
          </a:r>
          <a:r>
            <a:rPr lang="en-US" sz="1600" u="none" kern="1200" dirty="0" smtClean="0">
              <a:solidFill>
                <a:schemeClr val="accent4">
                  <a:lumMod val="75000"/>
                </a:schemeClr>
              </a:solidFill>
              <a:latin typeface="Franklin Gothic Book" pitchFamily="34" charset="0"/>
            </a:rPr>
            <a:t> </a:t>
          </a:r>
          <a:r>
            <a:rPr lang="en-US" sz="1600" kern="1200" dirty="0" smtClean="0">
              <a:latin typeface="Franklin Gothic Book" pitchFamily="34" charset="0"/>
            </a:rPr>
            <a:t>at </a:t>
          </a:r>
          <a:r>
            <a:rPr lang="en-US" sz="1600" b="1" i="1" kern="1200" dirty="0" smtClean="0">
              <a:latin typeface="Franklin Gothic Book" pitchFamily="34" charset="0"/>
            </a:rPr>
            <a:t>ERA </a:t>
          </a:r>
          <a:r>
            <a:rPr lang="en-US" sz="1600" kern="1200" dirty="0" smtClean="0">
              <a:latin typeface="Franklin Gothic Book" pitchFamily="34" charset="0"/>
            </a:rPr>
            <a:t>and </a:t>
          </a:r>
          <a:r>
            <a:rPr lang="en-US" sz="1600" b="1" i="1" kern="1200" dirty="0" smtClean="0">
              <a:latin typeface="Franklin Gothic Book" pitchFamily="34" charset="0"/>
            </a:rPr>
            <a:t>Passages</a:t>
          </a:r>
          <a:r>
            <a:rPr lang="en-US" sz="1600" b="1" kern="1200" dirty="0" smtClean="0">
              <a:latin typeface="Franklin Gothic Book" pitchFamily="34" charset="0"/>
            </a:rPr>
            <a:t> </a:t>
          </a:r>
          <a:r>
            <a:rPr lang="en-US" sz="1600" kern="1200" dirty="0" smtClean="0">
              <a:latin typeface="Franklin Gothic Book" pitchFamily="34" charset="0"/>
            </a:rPr>
            <a:t>prepare student for their return to the community and </a:t>
          </a:r>
          <a:r>
            <a:rPr lang="en-US" sz="1600" b="0" kern="1200" dirty="0" smtClean="0">
              <a:latin typeface="Franklin Gothic Book" pitchFamily="34" charset="0"/>
            </a:rPr>
            <a:t>connect students with no home school to </a:t>
          </a:r>
          <a:r>
            <a:rPr lang="en-US" sz="1600" b="1" i="1" kern="1200" dirty="0" smtClean="0">
              <a:latin typeface="Franklin Gothic Book" pitchFamily="34" charset="0"/>
            </a:rPr>
            <a:t>Referral Centers</a:t>
          </a:r>
          <a:endParaRPr lang="en-US" sz="1600" kern="1200" dirty="0">
            <a:latin typeface="Franklin Gothic Book" pitchFamily="34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rgbClr val="7030A0"/>
              </a:solidFill>
              <a:latin typeface="Franklin Gothic Book" pitchFamily="34" charset="0"/>
            </a:rPr>
            <a:t>Specially trained </a:t>
          </a:r>
          <a:r>
            <a:rPr lang="en-US" sz="1600" b="1" kern="1200" dirty="0" smtClean="0">
              <a:solidFill>
                <a:srgbClr val="7030A0"/>
              </a:solidFill>
              <a:latin typeface="Franklin Gothic Book" pitchFamily="34" charset="0"/>
            </a:rPr>
            <a:t>Probation Officers </a:t>
          </a:r>
          <a:r>
            <a:rPr lang="en-US" sz="1600" b="0" kern="1200" dirty="0" smtClean="0">
              <a:solidFill>
                <a:srgbClr val="7030A0"/>
              </a:solidFill>
              <a:latin typeface="Franklin Gothic Book" pitchFamily="34" charset="0"/>
            </a:rPr>
            <a:t>for 16-17 year olds</a:t>
          </a:r>
          <a:endParaRPr lang="en-US" sz="1600" b="0" kern="1200" dirty="0">
            <a:solidFill>
              <a:srgbClr val="7030A0"/>
            </a:solidFill>
            <a:latin typeface="Franklin Gothic Book" pitchFamily="34" charset="0"/>
          </a:endParaRPr>
        </a:p>
      </dsp:txBody>
      <dsp:txXfrm rot="-5400000">
        <a:off x="1772650" y="3278956"/>
        <a:ext cx="6814867" cy="18352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29CD6-A274-401E-AD0B-16543380FDB6}">
      <dsp:nvSpPr>
        <dsp:cNvPr id="0" name=""/>
        <dsp:cNvSpPr/>
      </dsp:nvSpPr>
      <dsp:spPr>
        <a:xfrm rot="5400000">
          <a:off x="-341494" y="366080"/>
          <a:ext cx="2276630" cy="159364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Franklin Gothic Book" pitchFamily="34" charset="0"/>
            </a:rPr>
            <a:t>Intervention</a:t>
          </a:r>
          <a:endParaRPr lang="en-US" sz="2300" b="1" kern="1200" dirty="0">
            <a:latin typeface="Franklin Gothic Book" pitchFamily="34" charset="0"/>
          </a:endParaRPr>
        </a:p>
      </dsp:txBody>
      <dsp:txXfrm rot="-5400000">
        <a:off x="1" y="821407"/>
        <a:ext cx="1593641" cy="682989"/>
      </dsp:txXfrm>
    </dsp:sp>
    <dsp:sp modelId="{D91F8897-FCD0-411E-A906-E24466A5E60D}">
      <dsp:nvSpPr>
        <dsp:cNvPr id="0" name=""/>
        <dsp:cNvSpPr/>
      </dsp:nvSpPr>
      <dsp:spPr>
        <a:xfrm rot="5400000">
          <a:off x="4265697" y="-2667788"/>
          <a:ext cx="1520445" cy="68645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accent3">
                  <a:lumMod val="75000"/>
                </a:schemeClr>
              </a:solidFill>
              <a:latin typeface="Franklin Gothic Book" pitchFamily="34" charset="0"/>
            </a:rPr>
            <a:t>PEAK program </a:t>
          </a:r>
          <a:r>
            <a:rPr lang="en-US" sz="1600" b="0" kern="1200" dirty="0" smtClean="0">
              <a:solidFill>
                <a:schemeClr val="tx1"/>
              </a:solidFill>
              <a:latin typeface="Franklin Gothic Book" pitchFamily="34" charset="0"/>
            </a:rPr>
            <a:t>is </a:t>
          </a:r>
          <a:r>
            <a:rPr lang="en-US" sz="1600" b="0" kern="1200" dirty="0" smtClean="0">
              <a:latin typeface="Franklin Gothic Book" pitchFamily="34" charset="0"/>
            </a:rPr>
            <a:t>a school based diversion program in collaboration with the Department of Probation which will  provide  support  and programming including robust after-school and summer offerings</a:t>
          </a:r>
          <a:endParaRPr lang="en-US" sz="1600" b="0" kern="1200" dirty="0">
            <a:latin typeface="Franklin Gothic Book" pitchFamily="34" charset="0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" b="0" kern="1200" dirty="0">
            <a:latin typeface="Franklin Gothic Book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accent3">
                  <a:lumMod val="75000"/>
                </a:schemeClr>
              </a:solidFill>
              <a:latin typeface="Franklin Gothic Book" pitchFamily="34" charset="0"/>
            </a:rPr>
            <a:t>Enhance</a:t>
          </a:r>
          <a:r>
            <a:rPr lang="en-US" sz="1600" b="1" kern="1200" dirty="0" smtClean="0">
              <a:latin typeface="Franklin Gothic Book" pitchFamily="34" charset="0"/>
            </a:rPr>
            <a:t> </a:t>
          </a:r>
          <a:r>
            <a:rPr lang="en-US" sz="1600" b="1" kern="1200" dirty="0" smtClean="0">
              <a:solidFill>
                <a:schemeClr val="accent3">
                  <a:lumMod val="75000"/>
                </a:schemeClr>
              </a:solidFill>
              <a:latin typeface="Franklin Gothic Book" pitchFamily="34" charset="0"/>
            </a:rPr>
            <a:t>options for Overage Middle School students (Bx/ Man)</a:t>
          </a:r>
          <a:endParaRPr lang="en-US" sz="1600" b="1" kern="1200" dirty="0">
            <a:solidFill>
              <a:schemeClr val="accent3">
                <a:lumMod val="75000"/>
              </a:schemeClr>
            </a:solidFill>
            <a:latin typeface="Franklin Gothic Book" pitchFamily="34" charset="0"/>
          </a:endParaRPr>
        </a:p>
      </dsp:txBody>
      <dsp:txXfrm rot="-5400000">
        <a:off x="1593641" y="78490"/>
        <a:ext cx="6790336" cy="1372001"/>
      </dsp:txXfrm>
    </dsp:sp>
    <dsp:sp modelId="{72CD7B01-9DF7-4257-8324-4F3902CF4FC2}">
      <dsp:nvSpPr>
        <dsp:cNvPr id="0" name=""/>
        <dsp:cNvSpPr/>
      </dsp:nvSpPr>
      <dsp:spPr>
        <a:xfrm rot="5400000">
          <a:off x="-341494" y="2941663"/>
          <a:ext cx="2276630" cy="1593641"/>
        </a:xfrm>
        <a:prstGeom prst="chevron">
          <a:avLst/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6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Franklin Gothic Book" pitchFamily="34" charset="0"/>
            </a:rPr>
            <a:t>Re-Entry Support</a:t>
          </a:r>
          <a:endParaRPr lang="en-US" sz="2300" b="1" kern="1200" dirty="0">
            <a:latin typeface="Franklin Gothic Book" pitchFamily="34" charset="0"/>
          </a:endParaRPr>
        </a:p>
      </dsp:txBody>
      <dsp:txXfrm rot="-5400000">
        <a:off x="1" y="3396990"/>
        <a:ext cx="1593641" cy="682989"/>
      </dsp:txXfrm>
    </dsp:sp>
    <dsp:sp modelId="{91FE10F6-176A-4239-B367-6AD10FA0723E}">
      <dsp:nvSpPr>
        <dsp:cNvPr id="0" name=""/>
        <dsp:cNvSpPr/>
      </dsp:nvSpPr>
      <dsp:spPr>
        <a:xfrm rot="5400000">
          <a:off x="3625867" y="51622"/>
          <a:ext cx="2569320" cy="66580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6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accent4">
                  <a:lumMod val="50000"/>
                </a:schemeClr>
              </a:solidFill>
              <a:latin typeface="Franklin Gothic Book" pitchFamily="34" charset="0"/>
            </a:rPr>
            <a:t>Plan to Succeed NYC</a:t>
          </a:r>
          <a:r>
            <a:rPr lang="en-US" sz="1600" b="0" kern="1200" dirty="0" smtClean="0">
              <a:solidFill>
                <a:schemeClr val="accent4">
                  <a:lumMod val="50000"/>
                </a:schemeClr>
              </a:solidFill>
              <a:latin typeface="Franklin Gothic Book" pitchFamily="34" charset="0"/>
            </a:rPr>
            <a:t> </a:t>
          </a:r>
          <a:r>
            <a:rPr lang="en-US" sz="1600" b="0" kern="1200" dirty="0" smtClean="0">
              <a:latin typeface="Franklin Gothic Book" pitchFamily="34" charset="0"/>
            </a:rPr>
            <a:t>will </a:t>
          </a:r>
          <a:r>
            <a:rPr lang="en-US" sz="1600" kern="1200" dirty="0" smtClean="0">
              <a:latin typeface="Franklin Gothic Book" pitchFamily="34" charset="0"/>
            </a:rPr>
            <a:t>serve as an electronic portfolio and individual learning plan that will help </a:t>
          </a:r>
          <a:r>
            <a:rPr lang="en-US" sz="1600" b="1" kern="1200" dirty="0" smtClean="0">
              <a:latin typeface="Franklin Gothic Book" pitchFamily="34" charset="0"/>
            </a:rPr>
            <a:t>Passages</a:t>
          </a:r>
          <a:r>
            <a:rPr lang="en-US" sz="1600" kern="1200" dirty="0" smtClean="0">
              <a:latin typeface="Franklin Gothic Book" pitchFamily="34" charset="0"/>
            </a:rPr>
            <a:t> and </a:t>
          </a:r>
          <a:r>
            <a:rPr lang="en-US" sz="1600" b="1" kern="1200" dirty="0" smtClean="0">
              <a:latin typeface="Franklin Gothic Book" pitchFamily="34" charset="0"/>
            </a:rPr>
            <a:t>ERA</a:t>
          </a:r>
          <a:r>
            <a:rPr lang="en-US" sz="1600" kern="1200" dirty="0" smtClean="0">
              <a:latin typeface="Franklin Gothic Book" pitchFamily="34" charset="0"/>
            </a:rPr>
            <a:t> students stay on a pathway to graduation and plan for transition</a:t>
          </a:r>
          <a:endParaRPr lang="en-US" sz="1600" b="1" kern="1200" dirty="0">
            <a:latin typeface="Franklin Gothic Book" pitchFamily="34" charset="0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" b="1" kern="1200" dirty="0">
            <a:latin typeface="Franklin Gothic Book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accent4">
                  <a:lumMod val="50000"/>
                </a:schemeClr>
              </a:solidFill>
              <a:latin typeface="Franklin Gothic Book" pitchFamily="34" charset="0"/>
            </a:rPr>
            <a:t>Transition Coaches</a:t>
          </a:r>
          <a:r>
            <a:rPr lang="en-US" sz="1600" b="0" kern="1200" dirty="0" smtClean="0">
              <a:solidFill>
                <a:schemeClr val="accent4">
                  <a:lumMod val="50000"/>
                </a:schemeClr>
              </a:solidFill>
              <a:latin typeface="Franklin Gothic Book" pitchFamily="34" charset="0"/>
            </a:rPr>
            <a:t> </a:t>
          </a:r>
          <a:r>
            <a:rPr lang="en-US" sz="1600" b="0" kern="1200" dirty="0" smtClean="0">
              <a:solidFill>
                <a:schemeClr val="tx1"/>
              </a:solidFill>
              <a:latin typeface="Franklin Gothic Book" pitchFamily="34" charset="0"/>
            </a:rPr>
            <a:t>will serve as</a:t>
          </a:r>
          <a:r>
            <a:rPr lang="en-US" sz="1600" b="0" kern="1200" dirty="0" smtClean="0">
              <a:solidFill>
                <a:schemeClr val="accent4">
                  <a:lumMod val="50000"/>
                </a:schemeClr>
              </a:solidFill>
              <a:latin typeface="Franklin Gothic Book" pitchFamily="34" charset="0"/>
            </a:rPr>
            <a:t> </a:t>
          </a:r>
          <a:r>
            <a:rPr lang="en-US" sz="1600" b="0" kern="1200" dirty="0" smtClean="0">
              <a:solidFill>
                <a:schemeClr val="tx1"/>
              </a:solidFill>
              <a:latin typeface="Franklin Gothic Book" pitchFamily="34" charset="0"/>
            </a:rPr>
            <a:t>community-based support to assist in re-entry into home schools </a:t>
          </a:r>
          <a:endParaRPr lang="en-US" sz="1600" b="1" kern="1200" dirty="0">
            <a:solidFill>
              <a:schemeClr val="tx1"/>
            </a:solidFill>
            <a:latin typeface="Franklin Gothic Book" pitchFamily="34" charset="0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" b="1" kern="1200" dirty="0">
            <a:solidFill>
              <a:schemeClr val="accent4">
                <a:lumMod val="50000"/>
              </a:schemeClr>
            </a:solidFill>
            <a:latin typeface="Franklin Gothic Book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accent4">
                  <a:lumMod val="50000"/>
                </a:schemeClr>
              </a:solidFill>
              <a:latin typeface="Franklin Gothic Book" pitchFamily="34" charset="0"/>
            </a:rPr>
            <a:t>Friends of Island Academy Initiative </a:t>
          </a:r>
          <a:r>
            <a:rPr lang="en-US" sz="1600" b="0" kern="1200" dirty="0" smtClean="0">
              <a:solidFill>
                <a:schemeClr val="tx1"/>
              </a:solidFill>
              <a:latin typeface="Franklin Gothic Book" pitchFamily="34" charset="0"/>
            </a:rPr>
            <a:t>will enhance services for 16-year-olds at </a:t>
          </a:r>
          <a:r>
            <a:rPr lang="en-US" sz="1600" b="1" kern="1200" dirty="0" smtClean="0">
              <a:solidFill>
                <a:schemeClr val="tx1"/>
              </a:solidFill>
              <a:latin typeface="Franklin Gothic Book" pitchFamily="34" charset="0"/>
            </a:rPr>
            <a:t>ERA</a:t>
          </a:r>
          <a:endParaRPr lang="en-US" sz="1600" b="0" kern="1200" dirty="0">
            <a:solidFill>
              <a:schemeClr val="tx1"/>
            </a:solidFill>
            <a:latin typeface="Franklin Gothic Book" pitchFamily="34" charset="0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" b="0" kern="1200" dirty="0">
            <a:solidFill>
              <a:schemeClr val="accent4">
                <a:lumMod val="50000"/>
              </a:schemeClr>
            </a:solidFill>
            <a:latin typeface="Franklin Gothic Book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accent4">
                  <a:lumMod val="50000"/>
                </a:schemeClr>
              </a:solidFill>
              <a:latin typeface="Franklin Gothic Book" pitchFamily="34" charset="0"/>
            </a:rPr>
            <a:t>Cross-over youth </a:t>
          </a:r>
          <a:r>
            <a:rPr lang="en-US" sz="1600" b="0" kern="1200" dirty="0" smtClean="0">
              <a:solidFill>
                <a:schemeClr val="tx1"/>
              </a:solidFill>
              <a:latin typeface="Franklin Gothic Book" pitchFamily="34" charset="0"/>
            </a:rPr>
            <a:t>pre-release planning initiative will be a collaboration between ACS and the DOE to support students on Rikers who are also ACS-involved</a:t>
          </a:r>
          <a:endParaRPr lang="en-US" sz="1600" b="0" kern="1200" dirty="0">
            <a:solidFill>
              <a:schemeClr val="tx1"/>
            </a:solidFill>
            <a:latin typeface="Franklin Gothic Book" pitchFamily="34" charset="0"/>
          </a:endParaRPr>
        </a:p>
      </dsp:txBody>
      <dsp:txXfrm rot="-5400000">
        <a:off x="1581491" y="2221422"/>
        <a:ext cx="6532648" cy="2318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 txBox="1">
            <a:spLocks noGrp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 txBox="1">
            <a:spLocks noGrp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 txBox="1">
            <a:spLocks noGrp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BA58D62-E777-49C5-BB5E-8D9A6FF3A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86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Rectangle 3"/>
          <p:cNvSpPr txBox="1"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9940" name="Rectangle 4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82688" y="698500"/>
            <a:ext cx="4646612" cy="3484563"/>
          </a:xfrm>
          <a:prstGeom prst="rect">
            <a:avLst/>
          </a:prstGeom>
          <a:noFill/>
          <a:ln w="9528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Rectangle 5"/>
          <p:cNvSpPr txBox="1"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1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defRPr>
            </a:lvl1pPr>
          </a:lstStyle>
          <a:p>
            <a:pPr>
              <a:defRPr/>
            </a:pPr>
            <a:fld id="{ADF00DEE-8E74-4942-8C64-B96F7E81F4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0437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Arial" pitchFamily="34"/>
      </a:defRPr>
    </a:lvl1pPr>
    <a:lvl2pPr marL="457200" lvl="1"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Arial" pitchFamily="34"/>
      </a:defRPr>
    </a:lvl2pPr>
    <a:lvl3pPr marL="914400" lvl="2"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Arial" pitchFamily="34"/>
      </a:defRPr>
    </a:lvl3pPr>
    <a:lvl4pPr marL="1371600" lvl="3"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Arial" pitchFamily="34"/>
      </a:defRPr>
    </a:lvl4pPr>
    <a:lvl5pPr marL="1828800" lvl="4"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Arial" pitchFamily="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F00DEE-8E74-4942-8C64-B96F7E81F47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algn="ctr" hangingPunct="0">
              <a:defRPr/>
            </a:pPr>
            <a:endParaRPr lang="en-US" sz="1400" b="1">
              <a:solidFill>
                <a:srgbClr val="FFFFFF"/>
              </a:solidFill>
              <a:latin typeface="Franklin Gothic Book" pitchFamily="34" charset="0"/>
              <a:ea typeface="ＭＳ Ｐゴシック" pitchFamily="34" charset="-128"/>
            </a:endParaRPr>
          </a:p>
        </p:txBody>
      </p:sp>
      <p:pic>
        <p:nvPicPr>
          <p:cNvPr id="3" name="Picture 4" descr="NYC_logo_DOE-forWeb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5699125"/>
            <a:ext cx="12954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828800" y="6477000"/>
            <a:ext cx="7315200" cy="381000"/>
            <a:chOff x="1828800" y="6476996"/>
            <a:chExt cx="7315199" cy="381003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232025" y="6476996"/>
              <a:ext cx="6911974" cy="381003"/>
            </a:xfrm>
            <a:prstGeom prst="rect">
              <a:avLst/>
            </a:prstGeom>
            <a:solidFill>
              <a:srgbClr val="80B3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algn="ctr" hangingPunct="0">
                <a:defRPr/>
              </a:pPr>
              <a:endParaRPr lang="en-US" sz="1400" b="1">
                <a:solidFill>
                  <a:srgbClr val="FFFFFF"/>
                </a:solidFill>
                <a:latin typeface="Franklin Gothic Book" pitchFamily="34" charset="0"/>
                <a:ea typeface="ＭＳ Ｐゴシック" pitchFamily="34" charset="-128"/>
              </a:endParaRPr>
            </a:p>
          </p:txBody>
        </p:sp>
        <p:sp>
          <p:nvSpPr>
            <p:cNvPr id="6" name="AutoShape 7"/>
            <p:cNvSpPr>
              <a:spLocks/>
            </p:cNvSpPr>
            <p:nvPr/>
          </p:nvSpPr>
          <p:spPr bwMode="auto">
            <a:xfrm flipH="1">
              <a:off x="1828800" y="6476996"/>
              <a:ext cx="407988" cy="381003"/>
            </a:xfrm>
            <a:custGeom>
              <a:avLst/>
              <a:gdLst>
                <a:gd name="T0" fmla="*/ 203994 w 407988"/>
                <a:gd name="T1" fmla="*/ 0 h 381003"/>
                <a:gd name="T2" fmla="*/ 407988 w 407988"/>
                <a:gd name="T3" fmla="*/ 190502 h 381003"/>
                <a:gd name="T4" fmla="*/ 203994 w 407988"/>
                <a:gd name="T5" fmla="*/ 381003 h 381003"/>
                <a:gd name="T6" fmla="*/ 0 w 407988"/>
                <a:gd name="T7" fmla="*/ 190502 h 381003"/>
                <a:gd name="T8" fmla="*/ 0 w 407988"/>
                <a:gd name="T9" fmla="*/ 0 h 381003"/>
                <a:gd name="T10" fmla="*/ 0 w 407988"/>
                <a:gd name="T11" fmla="*/ 381003 h 381003"/>
                <a:gd name="T12" fmla="*/ 407988 w 407988"/>
                <a:gd name="T13" fmla="*/ 381003 h 381003"/>
                <a:gd name="T14" fmla="*/ 203994 w 407988"/>
                <a:gd name="T15" fmla="*/ 190502 h 38100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0 60000 65536"/>
                <a:gd name="T24" fmla="*/ 33999 w 407988"/>
                <a:gd name="T25" fmla="*/ 222252 h 381003"/>
                <a:gd name="T26" fmla="*/ 237993 w 407988"/>
                <a:gd name="T27" fmla="*/ 349253 h 3810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7988" h="381003">
                  <a:moveTo>
                    <a:pt x="0" y="381003"/>
                  </a:moveTo>
                  <a:lnTo>
                    <a:pt x="0" y="0"/>
                  </a:lnTo>
                  <a:lnTo>
                    <a:pt x="407988" y="381003"/>
                  </a:lnTo>
                  <a:lnTo>
                    <a:pt x="0" y="381003"/>
                  </a:lnTo>
                  <a:close/>
                </a:path>
              </a:pathLst>
            </a:custGeom>
            <a:solidFill>
              <a:srgbClr val="80B34D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wrap="none" anchor="ctr" anchorCtr="1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7" name="Picture 10" descr="D79 logo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686800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066800" y="42672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 hangingPunct="0">
              <a:spcBef>
                <a:spcPts val="1400"/>
              </a:spcBef>
              <a:defRPr/>
            </a:pPr>
            <a:r>
              <a:rPr lang="en-US" sz="2400" b="1">
                <a:solidFill>
                  <a:srgbClr val="666666"/>
                </a:solidFill>
                <a:latin typeface="Tw Cen MT" pitchFamily="34" charset="0"/>
                <a:ea typeface="ＭＳ Ｐゴシック" pitchFamily="34" charset="-128"/>
              </a:rPr>
              <a:t>Cami Anderson, Senior Superintendent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000" b="1" i="0" u="none" strike="noStrike" kern="0" cap="none" spc="0" baseline="0">
                <a:solidFill>
                  <a:srgbClr val="003366"/>
                </a:solidFill>
                <a:uFillTx/>
                <a:latin typeface="Tw Cen MT"/>
                <a:ea typeface="ＭＳ Ｐゴシック"/>
                <a:cs typeface="ＭＳ Ｐゴシック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/>
          <a:lstStyle>
            <a:lvl1pPr marL="342900" marR="0" lvl="0" indent="-342900" algn="l" defTabSz="914400" rtl="0" fontAlgn="auto" hangingPunc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tabLst/>
              <a:defRPr lang="en-US" sz="22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1pPr>
            <a:lvl2pPr marL="739777" marR="0" lvl="1" indent="-282577" algn="l" defTabSz="914400" rtl="0" fontAlgn="auto" hangingPunct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6699CC"/>
              </a:buClr>
              <a:buSzPct val="100000"/>
              <a:buChar char="&gt;"/>
              <a:tabLst/>
              <a:defRPr lang="en-US" sz="20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2pPr>
            <a:lvl3pPr marL="1081085" marR="0" lvl="2" indent="-227008" algn="l" defTabSz="914400" rtl="0" fontAlgn="auto" hangingPunct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FF9933"/>
              </a:buClr>
              <a:buSzPct val="100000"/>
              <a:buFont typeface="Wingdings" pitchFamily="2"/>
              <a:buChar char="§"/>
              <a:tabLst/>
              <a:defRPr lang="en-US" sz="20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3pPr>
            <a:lvl4pPr marL="1363663" marR="0" lvl="3" indent="-168277" algn="l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0B34D"/>
              </a:buClr>
              <a:buSzPct val="100000"/>
              <a:buFont typeface="Times" pitchFamily="18"/>
              <a:buChar char="•"/>
              <a:tabLst/>
              <a:defRPr lang="en-US" sz="18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4pPr>
            <a:lvl5pPr marL="1701798" marR="0" lvl="4" indent="-223835" algn="l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100000"/>
              <a:buChar char="»"/>
              <a:tabLst/>
              <a:defRPr lang="en-US" sz="18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E0223-0795-4CE5-B40D-E23DB939E7F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000" b="1" i="0" u="none" strike="noStrike" kern="0" cap="none" spc="0" baseline="0">
                <a:solidFill>
                  <a:srgbClr val="003366"/>
                </a:solidFill>
                <a:uFillTx/>
                <a:latin typeface="Tw Cen MT"/>
                <a:ea typeface="ＭＳ Ｐゴシック"/>
                <a:cs typeface="ＭＳ Ｐゴシック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/>
          <a:lstStyle>
            <a:lvl1pPr marL="342900" marR="0" lvl="0" indent="-342900" algn="l" defTabSz="914400" rtl="0" fontAlgn="auto" hangingPunc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tabLst/>
              <a:defRPr lang="en-US" sz="22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1pPr>
            <a:lvl2pPr marL="739777" marR="0" lvl="1" indent="-282577" algn="l" defTabSz="914400" rtl="0" fontAlgn="auto" hangingPunct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6699CC"/>
              </a:buClr>
              <a:buSzPct val="100000"/>
              <a:buChar char="&gt;"/>
              <a:tabLst/>
              <a:defRPr lang="en-US" sz="20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2pPr>
            <a:lvl3pPr marL="1081085" marR="0" lvl="2" indent="-227008" algn="l" defTabSz="914400" rtl="0" fontAlgn="auto" hangingPunct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FF9933"/>
              </a:buClr>
              <a:buSzPct val="100000"/>
              <a:buFont typeface="Wingdings" pitchFamily="2"/>
              <a:buChar char="§"/>
              <a:tabLst/>
              <a:defRPr lang="en-US" sz="20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3pPr>
            <a:lvl4pPr marL="1363663" marR="0" lvl="3" indent="-168277" algn="l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0B34D"/>
              </a:buClr>
              <a:buSzPct val="100000"/>
              <a:buFont typeface="Times" pitchFamily="18"/>
              <a:buChar char="•"/>
              <a:tabLst/>
              <a:defRPr lang="en-US" sz="18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4pPr>
            <a:lvl5pPr marL="1701798" marR="0" lvl="4" indent="-223835" algn="l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100000"/>
              <a:buChar char="»"/>
              <a:tabLst/>
              <a:defRPr lang="en-US" sz="18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CD05B-EE4A-4F83-B535-70FC4C64732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 noGrp="1"/>
          </p:cNvSpPr>
          <p:nvPr>
            <p:ph/>
          </p:nvPr>
        </p:nvSpPr>
        <p:spPr>
          <a:xfrm>
            <a:off x="457200" y="274640"/>
            <a:ext cx="8229600" cy="58515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tabLst/>
              <a:defRPr lang="en-US" sz="22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1pPr>
            <a:lvl2pPr marL="739777" marR="0" lvl="1" indent="-282577" algn="l" defTabSz="914400" rtl="0" fontAlgn="auto" hangingPunct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6699CC"/>
              </a:buClr>
              <a:buSzPct val="100000"/>
              <a:buChar char="&gt;"/>
              <a:tabLst/>
              <a:defRPr lang="en-US" sz="20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2pPr>
            <a:lvl3pPr marL="1081085" marR="0" lvl="2" indent="-227008" algn="l" defTabSz="914400" rtl="0" fontAlgn="auto" hangingPunct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FF9933"/>
              </a:buClr>
              <a:buSzPct val="100000"/>
              <a:buFont typeface="Wingdings" pitchFamily="2"/>
              <a:buChar char="§"/>
              <a:tabLst/>
              <a:defRPr lang="en-US" sz="20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3pPr>
            <a:lvl4pPr marL="1363663" marR="0" lvl="3" indent="-168277" algn="l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0B34D"/>
              </a:buClr>
              <a:buSzPct val="100000"/>
              <a:buFont typeface="Times" pitchFamily="18"/>
              <a:buChar char="•"/>
              <a:tabLst/>
              <a:defRPr lang="en-US" sz="18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4pPr>
            <a:lvl5pPr marL="1701798" marR="0" lvl="4" indent="-223835" algn="l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100000"/>
              <a:buChar char="»"/>
              <a:tabLst/>
              <a:defRPr lang="en-US" sz="18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9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0E384-4659-44FA-81A5-77527BE8632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000" b="1" i="0" u="none" strike="noStrike" kern="0" cap="none" spc="0" baseline="0">
                <a:solidFill>
                  <a:srgbClr val="003366"/>
                </a:solidFill>
                <a:uFillTx/>
                <a:latin typeface="Tw Cen MT"/>
                <a:ea typeface="ＭＳ Ｐゴシック"/>
                <a:cs typeface="ＭＳ Ｐゴシック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 txBox="1">
            <a:spLocks noGrp="1"/>
          </p:cNvSpPr>
          <p:nvPr>
            <p:ph type="tbl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tabLst/>
              <a:defRPr lang="en-US" sz="22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1pPr>
          </a:lstStyle>
          <a:p>
            <a:pPr lvl="0"/>
            <a:endParaRPr lang="en-US" noProof="0" smtClean="0"/>
          </a:p>
        </p:txBody>
      </p:sp>
      <p:sp>
        <p:nvSpPr>
          <p:cNvPr id="4" name="Rectangle 9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BB547-1D4A-492F-ACE8-0B6E8AC9023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000" b="1" i="0" u="none" strike="noStrike" kern="0" cap="none" spc="0" baseline="0">
                <a:solidFill>
                  <a:srgbClr val="003366"/>
                </a:solidFill>
                <a:uFillTx/>
                <a:latin typeface="Tw Cen MT"/>
                <a:ea typeface="ＭＳ Ｐゴシック"/>
                <a:cs typeface="ＭＳ Ｐゴシック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tabLst/>
              <a:defRPr lang="en-US" sz="22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1pPr>
            <a:lvl2pPr marL="739777" marR="0" lvl="1" indent="-282577" algn="l" defTabSz="914400" rtl="0" fontAlgn="auto" hangingPunct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6699CC"/>
              </a:buClr>
              <a:buSzPct val="100000"/>
              <a:buChar char="&gt;"/>
              <a:tabLst/>
              <a:defRPr lang="en-US" sz="20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2pPr>
            <a:lvl3pPr marL="1081085" marR="0" lvl="2" indent="-227008" algn="l" defTabSz="914400" rtl="0" fontAlgn="auto" hangingPunct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FF9933"/>
              </a:buClr>
              <a:buSzPct val="100000"/>
              <a:buFont typeface="Wingdings" pitchFamily="2"/>
              <a:buChar char="§"/>
              <a:tabLst/>
              <a:defRPr lang="en-US" sz="20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3pPr>
            <a:lvl4pPr marL="1363663" marR="0" lvl="3" indent="-168277" algn="l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0B34D"/>
              </a:buClr>
              <a:buSzPct val="100000"/>
              <a:buFont typeface="Times" pitchFamily="18"/>
              <a:buChar char="•"/>
              <a:tabLst/>
              <a:defRPr lang="en-US" sz="18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4pPr>
            <a:lvl5pPr marL="1701798" marR="0" lvl="4" indent="-223835" algn="l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100000"/>
              <a:buChar char="»"/>
              <a:tabLst/>
              <a:defRPr lang="en-US" sz="18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DB25A-EA7B-4044-A95B-C02EBB61FAE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000" b="1" i="0" u="none" strike="noStrike" kern="0" cap="all" spc="0" baseline="0">
                <a:solidFill>
                  <a:srgbClr val="003366"/>
                </a:solidFill>
                <a:uFillTx/>
                <a:latin typeface="Tw Cen MT"/>
                <a:ea typeface="ＭＳ Ｐゴシック"/>
                <a:cs typeface="ＭＳ Ｐゴシック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lang="en-US" sz="20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6B736-4DF5-46F0-8610-42E9DDD3156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000" b="1" i="0" u="none" strike="noStrike" kern="0" cap="none" spc="0" baseline="0">
                <a:solidFill>
                  <a:srgbClr val="003366"/>
                </a:solidFill>
                <a:uFillTx/>
                <a:latin typeface="Tw Cen MT"/>
                <a:ea typeface="ＭＳ Ｐゴシック"/>
                <a:cs typeface="ＭＳ Ｐゴシック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sz="half" idx="1"/>
          </p:nvPr>
        </p:nvSpPr>
        <p:spPr>
          <a:xfrm>
            <a:off x="457200" y="1600200"/>
            <a:ext cx="4038603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tabLst/>
              <a:defRPr lang="en-US" sz="28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1pPr>
            <a:lvl2pPr marL="739777" marR="0" lvl="1" indent="-282577" algn="l" defTabSz="914400" rtl="0" fontAlgn="auto" hangingPunct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6699CC"/>
              </a:buClr>
              <a:buSzPct val="100000"/>
              <a:buChar char="&gt;"/>
              <a:tabLst/>
              <a:defRPr lang="en-US" sz="24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2pPr>
            <a:lvl3pPr marL="1081085" marR="0" lvl="2" indent="-227008" algn="l" defTabSz="914400" rtl="0" fontAlgn="auto" hangingPunct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FF9933"/>
              </a:buClr>
              <a:buSzPct val="100000"/>
              <a:buFont typeface="Wingdings" pitchFamily="2"/>
              <a:buChar char="§"/>
              <a:tabLst/>
              <a:defRPr lang="en-US" sz="20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3pPr>
            <a:lvl4pPr marL="1363663" marR="0" lvl="3" indent="-168277" algn="l" defTabSz="914400" rtl="0" fontAlgn="auto" hangingPunct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80B34D"/>
              </a:buClr>
              <a:buSzPct val="100000"/>
              <a:buFont typeface="Times" pitchFamily="18"/>
              <a:buChar char="•"/>
              <a:tabLst/>
              <a:defRPr lang="en-US" sz="18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4pPr>
            <a:lvl5pPr marL="1701798" marR="0" lvl="4" indent="-223835" algn="l" defTabSz="914400" rtl="0" fontAlgn="auto" hangingPunct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336600"/>
              </a:buClr>
              <a:buSzPct val="100000"/>
              <a:buChar char="»"/>
              <a:tabLst/>
              <a:defRPr lang="en-US" sz="18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sz="half" idx="2"/>
          </p:nvPr>
        </p:nvSpPr>
        <p:spPr>
          <a:xfrm>
            <a:off x="4648196" y="1600200"/>
            <a:ext cx="4038603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  <a:tabLst/>
              <a:defRPr lang="en-US" sz="28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1pPr>
            <a:lvl2pPr marL="739777" marR="0" lvl="1" indent="-282577" algn="l" defTabSz="914400" rtl="0" fontAlgn="auto" hangingPunct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6699CC"/>
              </a:buClr>
              <a:buSzPct val="100000"/>
              <a:buChar char="&gt;"/>
              <a:tabLst/>
              <a:defRPr lang="en-US" sz="24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2pPr>
            <a:lvl3pPr marL="1081085" marR="0" lvl="2" indent="-227008" algn="l" defTabSz="914400" rtl="0" fontAlgn="auto" hangingPunct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FF9933"/>
              </a:buClr>
              <a:buSzPct val="100000"/>
              <a:buFont typeface="Wingdings" pitchFamily="2"/>
              <a:buChar char="§"/>
              <a:tabLst/>
              <a:defRPr lang="en-US" sz="20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3pPr>
            <a:lvl4pPr marL="1363663" marR="0" lvl="3" indent="-168277" algn="l" defTabSz="914400" rtl="0" fontAlgn="auto" hangingPunct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80B34D"/>
              </a:buClr>
              <a:buSzPct val="100000"/>
              <a:buFont typeface="Times" pitchFamily="18"/>
              <a:buChar char="•"/>
              <a:tabLst/>
              <a:defRPr lang="en-US" sz="18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4pPr>
            <a:lvl5pPr marL="1701798" marR="0" lvl="4" indent="-223835" algn="l" defTabSz="914400" rtl="0" fontAlgn="auto" hangingPunct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336600"/>
              </a:buClr>
              <a:buSzPct val="100000"/>
              <a:buChar char="»"/>
              <a:tabLst/>
              <a:defRPr lang="en-US" sz="18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35B95-E0A6-40FC-9CDF-3D66C9251CC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000" b="1" i="0" u="none" strike="noStrike" kern="0" cap="none" spc="0" baseline="0">
                <a:solidFill>
                  <a:srgbClr val="003366"/>
                </a:solidFill>
                <a:uFillTx/>
                <a:latin typeface="Tw Cen MT"/>
                <a:ea typeface="ＭＳ Ｐゴシック"/>
                <a:cs typeface="ＭＳ Ｐゴシック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None/>
              <a:tabLst/>
              <a:defRPr lang="en-US" sz="2400" b="1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sz="half" idx="2"/>
          </p:nvPr>
        </p:nvSpPr>
        <p:spPr>
          <a:xfrm>
            <a:off x="457200" y="2174872"/>
            <a:ext cx="4040184" cy="39512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None/>
              <a:tabLst/>
              <a:defRPr lang="en-US" sz="24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1pPr>
            <a:lvl2pPr marL="739777" marR="0" lvl="1" indent="-282577" algn="l" defTabSz="914400" rtl="0" fontAlgn="auto" hangingPunct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6699CC"/>
              </a:buClr>
              <a:buSzPct val="100000"/>
              <a:buChar char="&gt;"/>
              <a:tabLst/>
              <a:defRPr lang="en-US" sz="20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2pPr>
            <a:lvl3pPr marL="1081085" marR="0" lvl="2" indent="-227008" algn="l" defTabSz="914400" rtl="0" fontAlgn="auto" hangingPunct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FF9933"/>
              </a:buClr>
              <a:buSzPct val="100000"/>
              <a:buFont typeface="Wingdings" pitchFamily="2"/>
              <a:buChar char="§"/>
              <a:tabLst/>
              <a:defRPr lang="en-US" sz="18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3pPr>
            <a:lvl4pPr marL="1363663" marR="0" lvl="3" indent="-168277" algn="l" defTabSz="914400" rtl="0" fontAlgn="auto" hangingPunct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80B34D"/>
              </a:buClr>
              <a:buSzPct val="100000"/>
              <a:buFont typeface="Times" pitchFamily="18"/>
              <a:buChar char="•"/>
              <a:tabLst/>
              <a:defRPr lang="en-US" sz="16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4pPr>
            <a:lvl5pPr marL="1701798" marR="0" lvl="4" indent="-223835" algn="l" defTabSz="914400" rtl="0" fontAlgn="auto" hangingPunct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336600"/>
              </a:buClr>
              <a:buSzPct val="100000"/>
              <a:buChar char="»"/>
              <a:tabLst/>
              <a:defRPr lang="en-US" sz="16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sz="quarter" idx="3"/>
          </p:nvPr>
        </p:nvSpPr>
        <p:spPr>
          <a:xfrm>
            <a:off x="4645023" y="1535113"/>
            <a:ext cx="4041776" cy="639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None/>
              <a:tabLst/>
              <a:defRPr lang="en-US" sz="2400" b="1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sz="quarter" idx="4"/>
          </p:nvPr>
        </p:nvSpPr>
        <p:spPr>
          <a:xfrm>
            <a:off x="4645023" y="2174872"/>
            <a:ext cx="4041776" cy="39512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None/>
              <a:tabLst/>
              <a:defRPr lang="en-US" sz="24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1pPr>
            <a:lvl2pPr marL="739777" marR="0" lvl="1" indent="-282577" algn="l" defTabSz="914400" rtl="0" fontAlgn="auto" hangingPunct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6699CC"/>
              </a:buClr>
              <a:buSzPct val="100000"/>
              <a:buChar char="&gt;"/>
              <a:tabLst/>
              <a:defRPr lang="en-US" sz="20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2pPr>
            <a:lvl3pPr marL="1081085" marR="0" lvl="2" indent="-227008" algn="l" defTabSz="914400" rtl="0" fontAlgn="auto" hangingPunct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FF9933"/>
              </a:buClr>
              <a:buSzPct val="100000"/>
              <a:buFont typeface="Wingdings" pitchFamily="2"/>
              <a:buChar char="§"/>
              <a:tabLst/>
              <a:defRPr lang="en-US" sz="18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3pPr>
            <a:lvl4pPr marL="1363663" marR="0" lvl="3" indent="-168277" algn="l" defTabSz="914400" rtl="0" fontAlgn="auto" hangingPunct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80B34D"/>
              </a:buClr>
              <a:buSzPct val="100000"/>
              <a:buFont typeface="Times" pitchFamily="18"/>
              <a:buChar char="•"/>
              <a:tabLst/>
              <a:defRPr lang="en-US" sz="16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4pPr>
            <a:lvl5pPr marL="1701798" marR="0" lvl="4" indent="-223835" algn="l" defTabSz="914400" rtl="0" fontAlgn="auto" hangingPunct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336600"/>
              </a:buClr>
              <a:buSzPct val="100000"/>
              <a:buChar char="»"/>
              <a:tabLst/>
              <a:defRPr lang="en-US" sz="16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533C6-5BDA-4566-BD76-26BCD9604D6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000" b="1" i="0" u="none" strike="noStrike" kern="0" cap="none" spc="0" baseline="0">
                <a:solidFill>
                  <a:srgbClr val="003366"/>
                </a:solidFill>
                <a:uFillTx/>
                <a:latin typeface="Tw Cen MT"/>
                <a:ea typeface="ＭＳ Ｐゴシック"/>
                <a:cs typeface="ＭＳ Ｐゴシック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3110E-3E61-4564-B603-8DE022C6295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E2388-A561-4A6B-8C58-4EC6FBE7D97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000" b="1" i="0" u="none" strike="noStrike" kern="0" cap="none" spc="0" baseline="0">
                <a:solidFill>
                  <a:srgbClr val="003366"/>
                </a:solidFill>
                <a:uFillTx/>
                <a:latin typeface="Tw Cen MT"/>
                <a:ea typeface="ＭＳ Ｐゴシック"/>
                <a:cs typeface="ＭＳ Ｐゴシック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None/>
              <a:tabLst/>
              <a:defRPr lang="en-US" sz="32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1pPr>
            <a:lvl2pPr marL="739777" marR="0" lvl="1" indent="-282577" algn="l" defTabSz="914400" rtl="0" fontAlgn="auto" hangingPunct="0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rgbClr val="6699CC"/>
              </a:buClr>
              <a:buSzPct val="100000"/>
              <a:buChar char="&gt;"/>
              <a:tabLst/>
              <a:defRPr lang="en-US" sz="28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2pPr>
            <a:lvl3pPr marL="1081085" marR="0" lvl="2" indent="-227008" algn="l" defTabSz="914400" rtl="0" fontAlgn="auto" hangingPunct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FF9933"/>
              </a:buClr>
              <a:buSzPct val="100000"/>
              <a:buFont typeface="Wingdings" pitchFamily="2"/>
              <a:buChar char="§"/>
              <a:tabLst/>
              <a:defRPr lang="en-US" sz="24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3pPr>
            <a:lvl4pPr marL="1363663" marR="0" lvl="3" indent="-168277" algn="l" defTabSz="914400" rtl="0" fontAlgn="auto" hangingPunct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80B34D"/>
              </a:buClr>
              <a:buSzPct val="100000"/>
              <a:buFont typeface="Times" pitchFamily="18"/>
              <a:buChar char="•"/>
              <a:tabLst/>
              <a:defRPr lang="en-US" sz="20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4pPr>
            <a:lvl5pPr marL="1701798" marR="0" lvl="4" indent="-223835" algn="l" defTabSz="914400" rtl="0" fontAlgn="auto" hangingPunct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336600"/>
              </a:buClr>
              <a:buSzPct val="100000"/>
              <a:buChar char="»"/>
              <a:tabLst/>
              <a:defRPr lang="en-US" sz="20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sz="half" idx="2"/>
          </p:nvPr>
        </p:nvSpPr>
        <p:spPr>
          <a:xfrm>
            <a:off x="457200" y="1435095"/>
            <a:ext cx="3008311" cy="46910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14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3166A-F0BE-4295-A1B4-8A741C8D047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000" b="1" i="0" u="none" strike="noStrike" kern="0" cap="none" spc="0" baseline="0">
                <a:solidFill>
                  <a:srgbClr val="003366"/>
                </a:solidFill>
                <a:uFillTx/>
                <a:latin typeface="Tw Cen MT"/>
                <a:ea typeface="ＭＳ Ｐゴシック"/>
                <a:cs typeface="ＭＳ Ｐゴシック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None/>
              <a:tabLst/>
              <a:defRPr lang="en-US" sz="32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1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sz="half" idx="2"/>
          </p:nvPr>
        </p:nvSpPr>
        <p:spPr>
          <a:xfrm>
            <a:off x="1792288" y="5367335"/>
            <a:ext cx="5486400" cy="8048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1400" b="0" i="0" u="none" strike="noStrike" kern="0" cap="none" spc="0" baseline="0">
                <a:solidFill>
                  <a:srgbClr val="666666"/>
                </a:solidFill>
                <a:uFillTx/>
                <a:latin typeface="Tw Cen MT"/>
                <a:ea typeface="ＭＳ Ｐゴシック"/>
                <a:cs typeface="ＭＳ Ｐゴシック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A65E7-9A4A-495F-97BE-2E7FC880F22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362075" y="6477000"/>
            <a:ext cx="7781925" cy="381000"/>
          </a:xfrm>
          <a:prstGeom prst="rect">
            <a:avLst/>
          </a:prstGeom>
          <a:solidFill>
            <a:srgbClr val="80B34D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algn="ctr" hangingPunct="0">
              <a:defRPr/>
            </a:pPr>
            <a:endParaRPr lang="en-US" sz="1400" b="1">
              <a:solidFill>
                <a:srgbClr val="FFFFFF"/>
              </a:solidFill>
              <a:latin typeface="Franklin Gothic Book" pitchFamily="34" charset="0"/>
              <a:ea typeface="ＭＳ Ｐゴシック" pitchFamily="34" charset="-128"/>
            </a:endParaRPr>
          </a:p>
        </p:txBody>
      </p:sp>
      <p:sp>
        <p:nvSpPr>
          <p:cNvPr id="1028" name="AutoShape 4"/>
          <p:cNvSpPr>
            <a:spLocks/>
          </p:cNvSpPr>
          <p:nvPr/>
        </p:nvSpPr>
        <p:spPr bwMode="auto">
          <a:xfrm flipH="1">
            <a:off x="958850" y="6477000"/>
            <a:ext cx="407988" cy="381000"/>
          </a:xfrm>
          <a:custGeom>
            <a:avLst/>
            <a:gdLst>
              <a:gd name="T0" fmla="*/ 203994 w 407988"/>
              <a:gd name="T1" fmla="*/ 0 h 381000"/>
              <a:gd name="T2" fmla="*/ 407988 w 407988"/>
              <a:gd name="T3" fmla="*/ 190500 h 381000"/>
              <a:gd name="T4" fmla="*/ 203994 w 407988"/>
              <a:gd name="T5" fmla="*/ 381000 h 381000"/>
              <a:gd name="T6" fmla="*/ 0 w 407988"/>
              <a:gd name="T7" fmla="*/ 190500 h 381000"/>
              <a:gd name="T8" fmla="*/ 0 w 407988"/>
              <a:gd name="T9" fmla="*/ 0 h 381000"/>
              <a:gd name="T10" fmla="*/ 0 w 407988"/>
              <a:gd name="T11" fmla="*/ 381000 h 381000"/>
              <a:gd name="T12" fmla="*/ 407988 w 407988"/>
              <a:gd name="T13" fmla="*/ 381000 h 381000"/>
              <a:gd name="T14" fmla="*/ 203994 w 407988"/>
              <a:gd name="T15" fmla="*/ 190500 h 38100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0 60000 65536"/>
              <a:gd name="T24" fmla="*/ 33999 w 407988"/>
              <a:gd name="T25" fmla="*/ 222250 h 381000"/>
              <a:gd name="T26" fmla="*/ 237993 w 407988"/>
              <a:gd name="T27" fmla="*/ 349250 h 381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07988" h="381000">
                <a:moveTo>
                  <a:pt x="0" y="381000"/>
                </a:moveTo>
                <a:lnTo>
                  <a:pt x="0" y="0"/>
                </a:lnTo>
                <a:lnTo>
                  <a:pt x="407988" y="381000"/>
                </a:lnTo>
                <a:lnTo>
                  <a:pt x="0" y="381000"/>
                </a:lnTo>
                <a:close/>
              </a:path>
            </a:pathLst>
          </a:custGeom>
          <a:solidFill>
            <a:srgbClr val="80B34D"/>
          </a:solidFill>
          <a:ln w="9525">
            <a:noFill/>
            <a:prstDash val="solid"/>
            <a:round/>
            <a:headEnd/>
            <a:tailEnd/>
          </a:ln>
        </p:spPr>
        <p:txBody>
          <a:bodyPr wrap="none" anchor="ctr" anchorCtr="1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99CC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algn="ctr" hangingPunct="0">
              <a:defRPr/>
            </a:pPr>
            <a:endParaRPr lang="en-US" sz="2400">
              <a:solidFill>
                <a:srgbClr val="666666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Rectangle 9"/>
          <p:cNvSpPr txBox="1">
            <a:spLocks noGrp="1"/>
          </p:cNvSpPr>
          <p:nvPr>
            <p:ph type="sldNum" sz="quarter" idx="4"/>
          </p:nvPr>
        </p:nvSpPr>
        <p:spPr>
          <a:xfrm>
            <a:off x="8040688" y="6529388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ＭＳ Ｐゴシック"/>
              </a:defRPr>
            </a:lvl1pPr>
          </a:lstStyle>
          <a:p>
            <a:pPr>
              <a:defRPr/>
            </a:pPr>
            <a:fld id="{C3E21F22-734B-4B84-B5CF-4466A575B6BC}" type="slidenum">
              <a:rPr/>
              <a:pPr>
                <a:defRPr/>
              </a:pPr>
              <a:t>‹#›</a:t>
            </a:fld>
            <a:endParaRPr/>
          </a:p>
        </p:txBody>
      </p:sp>
      <p:pic>
        <p:nvPicPr>
          <p:cNvPr id="1030" name="Picture 7" descr="DOELogo-Color-WhiteBG-v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6019800"/>
            <a:ext cx="9572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lisant@schools.nyc.gov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Grp="1"/>
          </p:cNvSpPr>
          <p:nvPr>
            <p:ph type="subTitle" sz="quarter" idx="4294967295"/>
          </p:nvPr>
        </p:nvSpPr>
        <p:spPr bwMode="auto">
          <a:xfrm>
            <a:off x="1143000" y="3276600"/>
            <a:ext cx="7086600" cy="31242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Ctr="1"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2400" dirty="0" smtClean="0">
                <a:latin typeface="Franklin Gothic Medium" pitchFamily="34" charset="0"/>
              </a:rPr>
              <a:t>Dr. Timothy Lisante</a:t>
            </a:r>
          </a:p>
          <a:p>
            <a:pPr marL="0" indent="0" algn="ctr"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US" sz="2400" dirty="0" smtClean="0">
                <a:latin typeface="Franklin Gothic Book" pitchFamily="34" charset="0"/>
              </a:rPr>
              <a:t>Superintendent</a:t>
            </a:r>
            <a:r>
              <a:rPr lang="en-US" sz="2400" dirty="0" smtClean="0">
                <a:solidFill>
                  <a:srgbClr val="666666"/>
                </a:solidFill>
                <a:latin typeface="Franklin Gothic Book" pitchFamily="34" charset="0"/>
              </a:rPr>
              <a:t/>
            </a:r>
            <a:br>
              <a:rPr lang="en-US" sz="2400" dirty="0" smtClean="0">
                <a:solidFill>
                  <a:srgbClr val="666666"/>
                </a:solidFill>
                <a:latin typeface="Franklin Gothic Book" pitchFamily="34" charset="0"/>
              </a:rPr>
            </a:br>
            <a:r>
              <a:rPr lang="en-US" sz="2400" dirty="0" smtClean="0">
                <a:solidFill>
                  <a:srgbClr val="666666"/>
                </a:solidFill>
                <a:latin typeface="Franklin Gothic Book" pitchFamily="34" charset="0"/>
                <a:hlinkClick r:id="rId3"/>
              </a:rPr>
              <a:t>tlisant@schools.nyc.gov</a:t>
            </a:r>
            <a:endParaRPr lang="en-US" sz="2400" dirty="0" smtClean="0">
              <a:solidFill>
                <a:srgbClr val="666666"/>
              </a:solidFill>
              <a:latin typeface="Franklin Gothic Book" pitchFamily="34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US" sz="2400" dirty="0" smtClean="0">
                <a:solidFill>
                  <a:srgbClr val="666666"/>
                </a:solidFill>
                <a:latin typeface="Franklin Gothic Book" pitchFamily="34" charset="0"/>
              </a:rPr>
              <a:t>Pathways of Possibility Conference</a:t>
            </a:r>
          </a:p>
          <a:p>
            <a:pPr marL="0" indent="0" algn="ctr"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US" sz="2200" dirty="0" smtClean="0">
                <a:latin typeface="Franklin Gothic Book" pitchFamily="34" charset="0"/>
              </a:rPr>
              <a:t>CUNY Baruch  College</a:t>
            </a:r>
          </a:p>
          <a:p>
            <a:pPr marL="0" indent="0" algn="ctr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200" i="1" dirty="0" smtClean="0">
                <a:latin typeface="Franklin Gothic Book" pitchFamily="34" charset="0"/>
              </a:rPr>
              <a:t>February  27, 2013 </a:t>
            </a:r>
          </a:p>
        </p:txBody>
      </p:sp>
      <p:pic>
        <p:nvPicPr>
          <p:cNvPr id="3075" name="Picture 3" descr="D79logo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685800"/>
            <a:ext cx="57912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45"/>
          <p:cNvSpPr>
            <a:spLocks/>
          </p:cNvSpPr>
          <p:nvPr/>
        </p:nvSpPr>
        <p:spPr bwMode="auto">
          <a:xfrm>
            <a:off x="4421190" y="1752600"/>
            <a:ext cx="46038" cy="533400"/>
          </a:xfrm>
          <a:custGeom>
            <a:avLst/>
            <a:gdLst>
              <a:gd name="T0" fmla="*/ 0 w 45719"/>
              <a:gd name="T1" fmla="*/ 0 h 457200"/>
              <a:gd name="T2" fmla="*/ 0 w 45719"/>
              <a:gd name="T3" fmla="*/ 915369 h 457200"/>
              <a:gd name="T4" fmla="*/ 0 w 45719"/>
              <a:gd name="T5" fmla="*/ 1830735 h 457200"/>
              <a:gd name="T6" fmla="*/ 0 w 45719"/>
              <a:gd name="T7" fmla="*/ 915369 h 457200"/>
              <a:gd name="T8" fmla="*/ 0 w 45719"/>
              <a:gd name="T9" fmla="*/ 0 h 457200"/>
              <a:gd name="T10" fmla="*/ 0 w 45719"/>
              <a:gd name="T11" fmla="*/ 1830735 h 4572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45719"/>
              <a:gd name="T19" fmla="*/ 0 h 457200"/>
              <a:gd name="T20" fmla="*/ 0 w 45719"/>
              <a:gd name="T21" fmla="*/ 457200 h 457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19" h="457200">
                <a:moveTo>
                  <a:pt x="0" y="0"/>
                </a:moveTo>
                <a:lnTo>
                  <a:pt x="1" y="457200"/>
                </a:lnTo>
              </a:path>
            </a:pathLst>
          </a:custGeom>
          <a:noFill/>
          <a:ln w="47621">
            <a:solidFill>
              <a:srgbClr val="666666"/>
            </a:solidFill>
            <a:prstDash val="solid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3" name="Line 47"/>
          <p:cNvSpPr>
            <a:spLocks/>
          </p:cNvSpPr>
          <p:nvPr/>
        </p:nvSpPr>
        <p:spPr bwMode="auto">
          <a:xfrm flipH="1">
            <a:off x="1639890" y="1752600"/>
            <a:ext cx="419100" cy="533400"/>
          </a:xfrm>
          <a:custGeom>
            <a:avLst/>
            <a:gdLst>
              <a:gd name="T0" fmla="*/ 818 w 838203"/>
              <a:gd name="T1" fmla="*/ 0 h 457200"/>
              <a:gd name="T2" fmla="*/ 1637 w 838203"/>
              <a:gd name="T3" fmla="*/ 915370 h 457200"/>
              <a:gd name="T4" fmla="*/ 818 w 838203"/>
              <a:gd name="T5" fmla="*/ 1830744 h 457200"/>
              <a:gd name="T6" fmla="*/ 0 w 838203"/>
              <a:gd name="T7" fmla="*/ 915370 h 457200"/>
              <a:gd name="T8" fmla="*/ 0 w 838203"/>
              <a:gd name="T9" fmla="*/ 0 h 457200"/>
              <a:gd name="T10" fmla="*/ 1637 w 838203"/>
              <a:gd name="T11" fmla="*/ 1830744 h 4572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838203"/>
              <a:gd name="T19" fmla="*/ 0 h 457200"/>
              <a:gd name="T20" fmla="*/ 838203 w 838203"/>
              <a:gd name="T21" fmla="*/ 457200 h 457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38203" h="457200">
                <a:moveTo>
                  <a:pt x="0" y="0"/>
                </a:moveTo>
                <a:lnTo>
                  <a:pt x="838203" y="457200"/>
                </a:lnTo>
              </a:path>
            </a:pathLst>
          </a:custGeom>
          <a:noFill/>
          <a:ln w="47621">
            <a:solidFill>
              <a:srgbClr val="666666"/>
            </a:solidFill>
            <a:prstDash val="solid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Line 49"/>
          <p:cNvSpPr>
            <a:spLocks/>
          </p:cNvSpPr>
          <p:nvPr/>
        </p:nvSpPr>
        <p:spPr bwMode="auto">
          <a:xfrm>
            <a:off x="5030790" y="1752600"/>
            <a:ext cx="838200" cy="457200"/>
          </a:xfrm>
          <a:custGeom>
            <a:avLst/>
            <a:gdLst>
              <a:gd name="T0" fmla="*/ 419088 w 838203"/>
              <a:gd name="T1" fmla="*/ 0 h 457200"/>
              <a:gd name="T2" fmla="*/ 838164 w 838203"/>
              <a:gd name="T3" fmla="*/ 228600 h 457200"/>
              <a:gd name="T4" fmla="*/ 419088 w 838203"/>
              <a:gd name="T5" fmla="*/ 457200 h 457200"/>
              <a:gd name="T6" fmla="*/ 0 w 838203"/>
              <a:gd name="T7" fmla="*/ 228600 h 457200"/>
              <a:gd name="T8" fmla="*/ 0 w 838203"/>
              <a:gd name="T9" fmla="*/ 0 h 457200"/>
              <a:gd name="T10" fmla="*/ 838164 w 838203"/>
              <a:gd name="T11" fmla="*/ 457200 h 4572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838203"/>
              <a:gd name="T19" fmla="*/ 0 h 457200"/>
              <a:gd name="T20" fmla="*/ 838203 w 838203"/>
              <a:gd name="T21" fmla="*/ 457200 h 457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38203" h="457200">
                <a:moveTo>
                  <a:pt x="0" y="0"/>
                </a:moveTo>
                <a:lnTo>
                  <a:pt x="838203" y="457200"/>
                </a:lnTo>
              </a:path>
            </a:pathLst>
          </a:custGeom>
          <a:noFill/>
          <a:ln w="47621">
            <a:solidFill>
              <a:srgbClr val="666666"/>
            </a:solidFill>
            <a:prstDash val="solid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AutoShape 42"/>
          <p:cNvSpPr>
            <a:spLocks/>
          </p:cNvSpPr>
          <p:nvPr/>
        </p:nvSpPr>
        <p:spPr bwMode="auto">
          <a:xfrm>
            <a:off x="915990" y="990600"/>
            <a:ext cx="4419600" cy="762000"/>
          </a:xfrm>
          <a:custGeom>
            <a:avLst/>
            <a:gdLst>
              <a:gd name="T0" fmla="*/ 6245335 w 3810003"/>
              <a:gd name="T1" fmla="*/ 0 h 761996"/>
              <a:gd name="T2" fmla="*/ 12490661 w 3810003"/>
              <a:gd name="T3" fmla="*/ 381024 h 761996"/>
              <a:gd name="T4" fmla="*/ 6245335 w 3810003"/>
              <a:gd name="T5" fmla="*/ 762048 h 761996"/>
              <a:gd name="T6" fmla="*/ 0 w 3810003"/>
              <a:gd name="T7" fmla="*/ 381024 h 761996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37197 w 3810003"/>
              <a:gd name="T13" fmla="*/ 37197 h 761996"/>
              <a:gd name="T14" fmla="*/ 3772807 w 3810003"/>
              <a:gd name="T15" fmla="*/ 724799 h 7619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10003" h="761996">
                <a:moveTo>
                  <a:pt x="0" y="126999"/>
                </a:moveTo>
                <a:lnTo>
                  <a:pt x="0" y="126999"/>
                </a:lnTo>
                <a:cubicBezTo>
                  <a:pt x="0" y="56859"/>
                  <a:pt x="56859" y="0"/>
                  <a:pt x="126998" y="0"/>
                </a:cubicBezTo>
                <a:lnTo>
                  <a:pt x="3683004" y="0"/>
                </a:lnTo>
                <a:lnTo>
                  <a:pt x="3683003" y="0"/>
                </a:lnTo>
                <a:cubicBezTo>
                  <a:pt x="3753143" y="0"/>
                  <a:pt x="3810003" y="56859"/>
                  <a:pt x="3810003" y="126999"/>
                </a:cubicBezTo>
                <a:lnTo>
                  <a:pt x="3810003" y="634997"/>
                </a:lnTo>
                <a:cubicBezTo>
                  <a:pt x="3810003" y="705136"/>
                  <a:pt x="3753143" y="761995"/>
                  <a:pt x="3683004" y="761996"/>
                </a:cubicBezTo>
                <a:lnTo>
                  <a:pt x="126999" y="761996"/>
                </a:lnTo>
                <a:cubicBezTo>
                  <a:pt x="56859" y="761996"/>
                  <a:pt x="0" y="705136"/>
                  <a:pt x="0" y="634997"/>
                </a:cubicBezTo>
                <a:lnTo>
                  <a:pt x="0" y="126999"/>
                </a:lnTo>
                <a:close/>
              </a:path>
            </a:pathLst>
          </a:custGeom>
          <a:gradFill rotWithShape="0">
            <a:gsLst>
              <a:gs pos="0">
                <a:srgbClr val="6699CC">
                  <a:alpha val="75000"/>
                </a:srgbClr>
              </a:gs>
              <a:gs pos="100000">
                <a:srgbClr val="FFFFFF"/>
              </a:gs>
            </a:gsLst>
            <a:lin ang="5400000"/>
          </a:gradFill>
          <a:ln w="9528">
            <a:solidFill>
              <a:srgbClr val="666666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10246" name="AutoShape 50"/>
          <p:cNvSpPr>
            <a:spLocks noChangeArrowheads="1"/>
          </p:cNvSpPr>
          <p:nvPr/>
        </p:nvSpPr>
        <p:spPr bwMode="auto">
          <a:xfrm>
            <a:off x="960440" y="3505200"/>
            <a:ext cx="1143000" cy="533400"/>
          </a:xfrm>
          <a:custGeom>
            <a:avLst/>
            <a:gdLst>
              <a:gd name="T0" fmla="*/ 571500 w 1143000"/>
              <a:gd name="T1" fmla="*/ 0 h 533396"/>
              <a:gd name="T2" fmla="*/ 1143000 w 1143000"/>
              <a:gd name="T3" fmla="*/ 266724 h 533396"/>
              <a:gd name="T4" fmla="*/ 571500 w 1143000"/>
              <a:gd name="T5" fmla="*/ 533448 h 533396"/>
              <a:gd name="T6" fmla="*/ 0 w 1143000"/>
              <a:gd name="T7" fmla="*/ 266724 h 533396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6038 w 1143000"/>
              <a:gd name="T13" fmla="*/ 26038 h 533396"/>
              <a:gd name="T14" fmla="*/ 1116962 w 1143000"/>
              <a:gd name="T15" fmla="*/ 507358 h 5333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3000" h="533396">
                <a:moveTo>
                  <a:pt x="0" y="88899"/>
                </a:moveTo>
                <a:lnTo>
                  <a:pt x="0" y="88899"/>
                </a:lnTo>
                <a:cubicBezTo>
                  <a:pt x="0" y="39801"/>
                  <a:pt x="39801" y="0"/>
                  <a:pt x="88898" y="0"/>
                </a:cubicBezTo>
                <a:lnTo>
                  <a:pt x="1054101" y="0"/>
                </a:lnTo>
                <a:lnTo>
                  <a:pt x="1054100" y="0"/>
                </a:lnTo>
                <a:cubicBezTo>
                  <a:pt x="1103198" y="0"/>
                  <a:pt x="1143000" y="39801"/>
                  <a:pt x="1143000" y="88899"/>
                </a:cubicBezTo>
                <a:lnTo>
                  <a:pt x="1143000" y="444497"/>
                </a:lnTo>
                <a:cubicBezTo>
                  <a:pt x="1143000" y="493594"/>
                  <a:pt x="1103198" y="533395"/>
                  <a:pt x="1054101" y="533396"/>
                </a:cubicBezTo>
                <a:lnTo>
                  <a:pt x="88899" y="533396"/>
                </a:lnTo>
                <a:cubicBezTo>
                  <a:pt x="39801" y="533396"/>
                  <a:pt x="0" y="493594"/>
                  <a:pt x="0" y="444497"/>
                </a:cubicBezTo>
                <a:lnTo>
                  <a:pt x="0" y="88899"/>
                </a:lnTo>
                <a:close/>
              </a:path>
            </a:pathLst>
          </a:custGeom>
          <a:gradFill rotWithShape="0">
            <a:gsLst>
              <a:gs pos="0">
                <a:srgbClr val="FFCC00">
                  <a:alpha val="50000"/>
                </a:srgbClr>
              </a:gs>
              <a:gs pos="100000">
                <a:srgbClr val="FFFFFF"/>
              </a:gs>
            </a:gsLst>
            <a:lin ang="5400000"/>
          </a:gradFill>
          <a:ln w="9528">
            <a:solidFill>
              <a:srgbClr val="666666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200">
                <a:solidFill>
                  <a:srgbClr val="003366"/>
                </a:solidFill>
                <a:latin typeface="Franklin Gothic Book" pitchFamily="34" charset="0"/>
                <a:ea typeface="ＭＳ Ｐゴシック"/>
                <a:cs typeface="ＭＳ Ｐゴシック"/>
              </a:rPr>
              <a:t>GED Plus</a:t>
            </a:r>
          </a:p>
        </p:txBody>
      </p:sp>
      <p:sp>
        <p:nvSpPr>
          <p:cNvPr id="10247" name="AutoShape 60"/>
          <p:cNvSpPr>
            <a:spLocks noChangeArrowheads="1"/>
          </p:cNvSpPr>
          <p:nvPr/>
        </p:nvSpPr>
        <p:spPr bwMode="auto">
          <a:xfrm>
            <a:off x="960440" y="2286000"/>
            <a:ext cx="1143000" cy="914400"/>
          </a:xfrm>
          <a:custGeom>
            <a:avLst/>
            <a:gdLst>
              <a:gd name="T0" fmla="*/ 571500 w 1143000"/>
              <a:gd name="T1" fmla="*/ 0 h 914400"/>
              <a:gd name="T2" fmla="*/ 1143000 w 1143000"/>
              <a:gd name="T3" fmla="*/ 457200 h 914400"/>
              <a:gd name="T4" fmla="*/ 571500 w 1143000"/>
              <a:gd name="T5" fmla="*/ 914400 h 914400"/>
              <a:gd name="T6" fmla="*/ 0 w 1143000"/>
              <a:gd name="T7" fmla="*/ 457200 h 9144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44636 w 1143000"/>
              <a:gd name="T13" fmla="*/ 44636 h 914400"/>
              <a:gd name="T14" fmla="*/ 1098364 w 1143000"/>
              <a:gd name="T15" fmla="*/ 869764 h 914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3000" h="914400">
                <a:moveTo>
                  <a:pt x="0" y="152400"/>
                </a:moveTo>
                <a:lnTo>
                  <a:pt x="0" y="152400"/>
                </a:lnTo>
                <a:cubicBezTo>
                  <a:pt x="0" y="68231"/>
                  <a:pt x="68231" y="0"/>
                  <a:pt x="152399" y="0"/>
                </a:cubicBezTo>
                <a:lnTo>
                  <a:pt x="990600" y="0"/>
                </a:lnTo>
                <a:lnTo>
                  <a:pt x="990599" y="0"/>
                </a:lnTo>
                <a:cubicBezTo>
                  <a:pt x="1074768" y="0"/>
                  <a:pt x="1143000" y="68231"/>
                  <a:pt x="1143000" y="152400"/>
                </a:cubicBezTo>
                <a:lnTo>
                  <a:pt x="1143000" y="762000"/>
                </a:lnTo>
                <a:cubicBezTo>
                  <a:pt x="1143000" y="846168"/>
                  <a:pt x="1074768" y="914399"/>
                  <a:pt x="990600" y="914400"/>
                </a:cubicBezTo>
                <a:lnTo>
                  <a:pt x="152400" y="914400"/>
                </a:lnTo>
                <a:cubicBezTo>
                  <a:pt x="68231" y="914400"/>
                  <a:pt x="0" y="846168"/>
                  <a:pt x="0" y="762000"/>
                </a:cubicBezTo>
                <a:lnTo>
                  <a:pt x="0" y="152400"/>
                </a:lnTo>
                <a:close/>
              </a:path>
            </a:pathLst>
          </a:custGeom>
          <a:gradFill rotWithShape="0">
            <a:gsLst>
              <a:gs pos="0">
                <a:srgbClr val="6699CC">
                  <a:alpha val="75000"/>
                </a:srgbClr>
              </a:gs>
              <a:gs pos="100000">
                <a:srgbClr val="FFFFFF"/>
              </a:gs>
            </a:gsLst>
            <a:lin ang="5400000"/>
          </a:gradFill>
          <a:ln w="9528">
            <a:solidFill>
              <a:srgbClr val="666666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300">
                <a:solidFill>
                  <a:srgbClr val="003366"/>
                </a:solidFill>
                <a:latin typeface="Franklin Gothic Book" pitchFamily="34" charset="0"/>
                <a:ea typeface="ＭＳ Ｐゴシック"/>
                <a:cs typeface="ＭＳ Ｐゴシック"/>
              </a:rPr>
              <a:t>GED</a:t>
            </a:r>
          </a:p>
        </p:txBody>
      </p:sp>
      <p:sp>
        <p:nvSpPr>
          <p:cNvPr id="10248" name="AutoShape 67"/>
          <p:cNvSpPr>
            <a:spLocks noChangeArrowheads="1"/>
          </p:cNvSpPr>
          <p:nvPr/>
        </p:nvSpPr>
        <p:spPr bwMode="auto">
          <a:xfrm>
            <a:off x="2439990" y="2286000"/>
            <a:ext cx="1143000" cy="914400"/>
          </a:xfrm>
          <a:custGeom>
            <a:avLst/>
            <a:gdLst>
              <a:gd name="T0" fmla="*/ 571500 w 1143000"/>
              <a:gd name="T1" fmla="*/ 0 h 914400"/>
              <a:gd name="T2" fmla="*/ 1143000 w 1143000"/>
              <a:gd name="T3" fmla="*/ 457200 h 914400"/>
              <a:gd name="T4" fmla="*/ 571500 w 1143000"/>
              <a:gd name="T5" fmla="*/ 914400 h 914400"/>
              <a:gd name="T6" fmla="*/ 0 w 1143000"/>
              <a:gd name="T7" fmla="*/ 457200 h 9144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44636 w 1143000"/>
              <a:gd name="T13" fmla="*/ 44636 h 914400"/>
              <a:gd name="T14" fmla="*/ 1098364 w 1143000"/>
              <a:gd name="T15" fmla="*/ 869764 h 914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3000" h="914400">
                <a:moveTo>
                  <a:pt x="0" y="152400"/>
                </a:moveTo>
                <a:lnTo>
                  <a:pt x="0" y="152400"/>
                </a:lnTo>
                <a:cubicBezTo>
                  <a:pt x="0" y="68231"/>
                  <a:pt x="68231" y="0"/>
                  <a:pt x="152399" y="0"/>
                </a:cubicBezTo>
                <a:lnTo>
                  <a:pt x="990600" y="0"/>
                </a:lnTo>
                <a:lnTo>
                  <a:pt x="990599" y="0"/>
                </a:lnTo>
                <a:cubicBezTo>
                  <a:pt x="1074768" y="0"/>
                  <a:pt x="1143000" y="68231"/>
                  <a:pt x="1143000" y="152400"/>
                </a:cubicBezTo>
                <a:lnTo>
                  <a:pt x="1143000" y="762000"/>
                </a:lnTo>
                <a:cubicBezTo>
                  <a:pt x="1143000" y="846168"/>
                  <a:pt x="1074768" y="914399"/>
                  <a:pt x="990600" y="914400"/>
                </a:cubicBezTo>
                <a:lnTo>
                  <a:pt x="152400" y="914400"/>
                </a:lnTo>
                <a:cubicBezTo>
                  <a:pt x="68231" y="914400"/>
                  <a:pt x="0" y="846168"/>
                  <a:pt x="0" y="762000"/>
                </a:cubicBezTo>
                <a:lnTo>
                  <a:pt x="0" y="152400"/>
                </a:lnTo>
                <a:close/>
              </a:path>
            </a:pathLst>
          </a:custGeom>
          <a:gradFill rotWithShape="0">
            <a:gsLst>
              <a:gs pos="0">
                <a:srgbClr val="6699CC">
                  <a:alpha val="75000"/>
                </a:srgbClr>
              </a:gs>
              <a:gs pos="100000">
                <a:srgbClr val="FFFFFF"/>
              </a:gs>
            </a:gsLst>
            <a:lin ang="5400000"/>
          </a:gradFill>
          <a:ln w="9528">
            <a:solidFill>
              <a:srgbClr val="666666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300">
                <a:solidFill>
                  <a:srgbClr val="003366"/>
                </a:solidFill>
                <a:latin typeface="Franklin Gothic Book" pitchFamily="34" charset="0"/>
                <a:ea typeface="ＭＳ Ｐゴシック"/>
                <a:cs typeface="ＭＳ Ｐゴシック"/>
              </a:rPr>
              <a:t>Career &amp; Technical Education</a:t>
            </a:r>
          </a:p>
        </p:txBody>
      </p:sp>
      <p:sp>
        <p:nvSpPr>
          <p:cNvPr id="10249" name="AutoShape 68"/>
          <p:cNvSpPr>
            <a:spLocks noChangeArrowheads="1"/>
          </p:cNvSpPr>
          <p:nvPr/>
        </p:nvSpPr>
        <p:spPr bwMode="auto">
          <a:xfrm>
            <a:off x="3887790" y="2286000"/>
            <a:ext cx="1143000" cy="914400"/>
          </a:xfrm>
          <a:custGeom>
            <a:avLst/>
            <a:gdLst>
              <a:gd name="T0" fmla="*/ 571500 w 1143000"/>
              <a:gd name="T1" fmla="*/ 0 h 914400"/>
              <a:gd name="T2" fmla="*/ 1143000 w 1143000"/>
              <a:gd name="T3" fmla="*/ 457200 h 914400"/>
              <a:gd name="T4" fmla="*/ 571500 w 1143000"/>
              <a:gd name="T5" fmla="*/ 914400 h 914400"/>
              <a:gd name="T6" fmla="*/ 0 w 1143000"/>
              <a:gd name="T7" fmla="*/ 457200 h 9144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44636 w 1143000"/>
              <a:gd name="T13" fmla="*/ 44636 h 914400"/>
              <a:gd name="T14" fmla="*/ 1098364 w 1143000"/>
              <a:gd name="T15" fmla="*/ 869764 h 914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3000" h="914400">
                <a:moveTo>
                  <a:pt x="0" y="152400"/>
                </a:moveTo>
                <a:lnTo>
                  <a:pt x="0" y="152400"/>
                </a:lnTo>
                <a:cubicBezTo>
                  <a:pt x="0" y="68231"/>
                  <a:pt x="68231" y="0"/>
                  <a:pt x="152399" y="0"/>
                </a:cubicBezTo>
                <a:lnTo>
                  <a:pt x="990600" y="0"/>
                </a:lnTo>
                <a:lnTo>
                  <a:pt x="990599" y="0"/>
                </a:lnTo>
                <a:cubicBezTo>
                  <a:pt x="1074768" y="0"/>
                  <a:pt x="1143000" y="68231"/>
                  <a:pt x="1143000" y="152400"/>
                </a:cubicBezTo>
                <a:lnTo>
                  <a:pt x="1143000" y="762000"/>
                </a:lnTo>
                <a:cubicBezTo>
                  <a:pt x="1143000" y="846168"/>
                  <a:pt x="1074768" y="914399"/>
                  <a:pt x="990600" y="914400"/>
                </a:cubicBezTo>
                <a:lnTo>
                  <a:pt x="152400" y="914400"/>
                </a:lnTo>
                <a:cubicBezTo>
                  <a:pt x="68231" y="914400"/>
                  <a:pt x="0" y="846168"/>
                  <a:pt x="0" y="762000"/>
                </a:cubicBezTo>
                <a:lnTo>
                  <a:pt x="0" y="152400"/>
                </a:lnTo>
                <a:close/>
              </a:path>
            </a:pathLst>
          </a:custGeom>
          <a:gradFill rotWithShape="0">
            <a:gsLst>
              <a:gs pos="0">
                <a:srgbClr val="6699CC">
                  <a:alpha val="75000"/>
                </a:srgbClr>
              </a:gs>
              <a:gs pos="100000">
                <a:srgbClr val="FFFFFF"/>
              </a:gs>
            </a:gsLst>
            <a:lin ang="5400000"/>
          </a:gradFill>
          <a:ln w="9528">
            <a:solidFill>
              <a:srgbClr val="666666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300">
                <a:solidFill>
                  <a:srgbClr val="003366"/>
                </a:solidFill>
                <a:latin typeface="Franklin Gothic Book" pitchFamily="34" charset="0"/>
                <a:ea typeface="ＭＳ Ｐゴシック"/>
                <a:cs typeface="ＭＳ Ｐゴシック"/>
              </a:rPr>
              <a:t>Services for Student Parents</a:t>
            </a:r>
          </a:p>
        </p:txBody>
      </p:sp>
      <p:sp>
        <p:nvSpPr>
          <p:cNvPr id="10250" name="AutoShape 70"/>
          <p:cNvSpPr>
            <a:spLocks noChangeArrowheads="1"/>
          </p:cNvSpPr>
          <p:nvPr/>
        </p:nvSpPr>
        <p:spPr bwMode="auto">
          <a:xfrm>
            <a:off x="5411790" y="2286000"/>
            <a:ext cx="1143000" cy="990600"/>
          </a:xfrm>
          <a:custGeom>
            <a:avLst/>
            <a:gdLst>
              <a:gd name="T0" fmla="*/ 571500 w 1143000"/>
              <a:gd name="T1" fmla="*/ 0 h 914400"/>
              <a:gd name="T2" fmla="*/ 1143000 w 1143000"/>
              <a:gd name="T3" fmla="*/ 739060 h 914400"/>
              <a:gd name="T4" fmla="*/ 571500 w 1143000"/>
              <a:gd name="T5" fmla="*/ 1478117 h 914400"/>
              <a:gd name="T6" fmla="*/ 0 w 1143000"/>
              <a:gd name="T7" fmla="*/ 739060 h 9144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44636 w 1143000"/>
              <a:gd name="T13" fmla="*/ 44636 h 914400"/>
              <a:gd name="T14" fmla="*/ 1098364 w 1143000"/>
              <a:gd name="T15" fmla="*/ 869764 h 914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3000" h="914400">
                <a:moveTo>
                  <a:pt x="0" y="152400"/>
                </a:moveTo>
                <a:lnTo>
                  <a:pt x="0" y="152400"/>
                </a:lnTo>
                <a:cubicBezTo>
                  <a:pt x="0" y="68231"/>
                  <a:pt x="68231" y="0"/>
                  <a:pt x="152399" y="0"/>
                </a:cubicBezTo>
                <a:lnTo>
                  <a:pt x="990600" y="0"/>
                </a:lnTo>
                <a:lnTo>
                  <a:pt x="990599" y="0"/>
                </a:lnTo>
                <a:cubicBezTo>
                  <a:pt x="1074768" y="0"/>
                  <a:pt x="1143000" y="68231"/>
                  <a:pt x="1143000" y="152400"/>
                </a:cubicBezTo>
                <a:lnTo>
                  <a:pt x="1143000" y="762000"/>
                </a:lnTo>
                <a:cubicBezTo>
                  <a:pt x="1143000" y="846168"/>
                  <a:pt x="1074768" y="914399"/>
                  <a:pt x="990600" y="914400"/>
                </a:cubicBezTo>
                <a:lnTo>
                  <a:pt x="152400" y="914400"/>
                </a:lnTo>
                <a:cubicBezTo>
                  <a:pt x="68231" y="914400"/>
                  <a:pt x="0" y="846168"/>
                  <a:pt x="0" y="762000"/>
                </a:cubicBezTo>
                <a:lnTo>
                  <a:pt x="0" y="152400"/>
                </a:lnTo>
                <a:close/>
              </a:path>
            </a:pathLst>
          </a:custGeom>
          <a:gradFill rotWithShape="0">
            <a:gsLst>
              <a:gs pos="0">
                <a:srgbClr val="6699CC">
                  <a:alpha val="75000"/>
                </a:srgbClr>
              </a:gs>
              <a:gs pos="100000">
                <a:srgbClr val="FFFFFF"/>
              </a:gs>
            </a:gsLst>
            <a:lin ang="5400000"/>
          </a:gradFill>
          <a:ln w="9528">
            <a:solidFill>
              <a:srgbClr val="666666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300">
                <a:solidFill>
                  <a:srgbClr val="003366"/>
                </a:solidFill>
                <a:latin typeface="Franklin Gothic Book" pitchFamily="34" charset="0"/>
                <a:ea typeface="ＭＳ Ｐゴシック"/>
                <a:cs typeface="ＭＳ Ｐゴシック"/>
              </a:rPr>
              <a:t>Educational Programs for Students in Drug Treatment</a:t>
            </a:r>
          </a:p>
        </p:txBody>
      </p:sp>
      <p:sp>
        <p:nvSpPr>
          <p:cNvPr id="10251" name="AutoShape 72"/>
          <p:cNvSpPr>
            <a:spLocks noChangeArrowheads="1"/>
          </p:cNvSpPr>
          <p:nvPr/>
        </p:nvSpPr>
        <p:spPr bwMode="auto">
          <a:xfrm>
            <a:off x="6899278" y="2286000"/>
            <a:ext cx="1143000" cy="914400"/>
          </a:xfrm>
          <a:custGeom>
            <a:avLst/>
            <a:gdLst>
              <a:gd name="T0" fmla="*/ 571500 w 1143000"/>
              <a:gd name="T1" fmla="*/ 0 h 914400"/>
              <a:gd name="T2" fmla="*/ 1143000 w 1143000"/>
              <a:gd name="T3" fmla="*/ 457200 h 914400"/>
              <a:gd name="T4" fmla="*/ 571500 w 1143000"/>
              <a:gd name="T5" fmla="*/ 914400 h 914400"/>
              <a:gd name="T6" fmla="*/ 0 w 1143000"/>
              <a:gd name="T7" fmla="*/ 457200 h 9144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44636 w 1143000"/>
              <a:gd name="T13" fmla="*/ 44636 h 914400"/>
              <a:gd name="T14" fmla="*/ 1098364 w 1143000"/>
              <a:gd name="T15" fmla="*/ 869764 h 914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3000" h="914400">
                <a:moveTo>
                  <a:pt x="0" y="152400"/>
                </a:moveTo>
                <a:lnTo>
                  <a:pt x="0" y="152400"/>
                </a:lnTo>
                <a:cubicBezTo>
                  <a:pt x="0" y="68231"/>
                  <a:pt x="68231" y="0"/>
                  <a:pt x="152399" y="0"/>
                </a:cubicBezTo>
                <a:lnTo>
                  <a:pt x="990600" y="0"/>
                </a:lnTo>
                <a:lnTo>
                  <a:pt x="990599" y="0"/>
                </a:lnTo>
                <a:cubicBezTo>
                  <a:pt x="1074768" y="0"/>
                  <a:pt x="1143000" y="68231"/>
                  <a:pt x="1143000" y="152400"/>
                </a:cubicBezTo>
                <a:lnTo>
                  <a:pt x="1143000" y="762000"/>
                </a:lnTo>
                <a:cubicBezTo>
                  <a:pt x="1143000" y="846168"/>
                  <a:pt x="1074768" y="914399"/>
                  <a:pt x="990600" y="914400"/>
                </a:cubicBezTo>
                <a:lnTo>
                  <a:pt x="152400" y="914400"/>
                </a:lnTo>
                <a:cubicBezTo>
                  <a:pt x="68231" y="914400"/>
                  <a:pt x="0" y="846168"/>
                  <a:pt x="0" y="762000"/>
                </a:cubicBezTo>
                <a:lnTo>
                  <a:pt x="0" y="152400"/>
                </a:lnTo>
                <a:close/>
              </a:path>
            </a:pathLst>
          </a:custGeom>
          <a:gradFill rotWithShape="0">
            <a:gsLst>
              <a:gs pos="0">
                <a:srgbClr val="6699CC">
                  <a:alpha val="75000"/>
                </a:srgbClr>
              </a:gs>
              <a:gs pos="100000">
                <a:srgbClr val="FFFFFF"/>
              </a:gs>
            </a:gsLst>
            <a:lin ang="5400000"/>
          </a:gradFill>
          <a:ln w="9528">
            <a:solidFill>
              <a:srgbClr val="666666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300">
                <a:solidFill>
                  <a:srgbClr val="003366"/>
                </a:solidFill>
                <a:latin typeface="Franklin Gothic Book" pitchFamily="34" charset="0"/>
                <a:ea typeface="ＭＳ Ｐゴシック"/>
                <a:cs typeface="ＭＳ Ｐゴシック"/>
              </a:rPr>
              <a:t>Correctional Education</a:t>
            </a:r>
          </a:p>
        </p:txBody>
      </p:sp>
      <p:sp>
        <p:nvSpPr>
          <p:cNvPr id="10252" name="AutoShape 76"/>
          <p:cNvSpPr>
            <a:spLocks noChangeArrowheads="1"/>
          </p:cNvSpPr>
          <p:nvPr/>
        </p:nvSpPr>
        <p:spPr bwMode="auto">
          <a:xfrm>
            <a:off x="2439990" y="3505200"/>
            <a:ext cx="1143000" cy="533400"/>
          </a:xfrm>
          <a:custGeom>
            <a:avLst/>
            <a:gdLst>
              <a:gd name="T0" fmla="*/ 571500 w 1143000"/>
              <a:gd name="T1" fmla="*/ 0 h 533396"/>
              <a:gd name="T2" fmla="*/ 1143000 w 1143000"/>
              <a:gd name="T3" fmla="*/ 266724 h 533396"/>
              <a:gd name="T4" fmla="*/ 571500 w 1143000"/>
              <a:gd name="T5" fmla="*/ 533448 h 533396"/>
              <a:gd name="T6" fmla="*/ 0 w 1143000"/>
              <a:gd name="T7" fmla="*/ 266724 h 533396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6038 w 1143000"/>
              <a:gd name="T13" fmla="*/ 26038 h 533396"/>
              <a:gd name="T14" fmla="*/ 1116962 w 1143000"/>
              <a:gd name="T15" fmla="*/ 507358 h 5333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3000" h="533396">
                <a:moveTo>
                  <a:pt x="0" y="88899"/>
                </a:moveTo>
                <a:lnTo>
                  <a:pt x="0" y="88899"/>
                </a:lnTo>
                <a:cubicBezTo>
                  <a:pt x="0" y="39801"/>
                  <a:pt x="39801" y="0"/>
                  <a:pt x="88898" y="0"/>
                </a:cubicBezTo>
                <a:lnTo>
                  <a:pt x="1054101" y="0"/>
                </a:lnTo>
                <a:lnTo>
                  <a:pt x="1054100" y="0"/>
                </a:lnTo>
                <a:cubicBezTo>
                  <a:pt x="1103198" y="0"/>
                  <a:pt x="1143000" y="39801"/>
                  <a:pt x="1143000" y="88899"/>
                </a:cubicBezTo>
                <a:lnTo>
                  <a:pt x="1143000" y="444497"/>
                </a:lnTo>
                <a:cubicBezTo>
                  <a:pt x="1143000" y="493594"/>
                  <a:pt x="1103198" y="533395"/>
                  <a:pt x="1054101" y="533396"/>
                </a:cubicBezTo>
                <a:lnTo>
                  <a:pt x="88899" y="533396"/>
                </a:lnTo>
                <a:cubicBezTo>
                  <a:pt x="39801" y="533396"/>
                  <a:pt x="0" y="493594"/>
                  <a:pt x="0" y="444497"/>
                </a:cubicBezTo>
                <a:lnTo>
                  <a:pt x="0" y="88899"/>
                </a:lnTo>
                <a:close/>
              </a:path>
            </a:pathLst>
          </a:custGeom>
          <a:gradFill rotWithShape="0">
            <a:gsLst>
              <a:gs pos="0">
                <a:srgbClr val="FFCC00">
                  <a:alpha val="50000"/>
                </a:srgbClr>
              </a:gs>
              <a:gs pos="100000">
                <a:srgbClr val="FFFFFF"/>
              </a:gs>
            </a:gsLst>
            <a:lin ang="5400000"/>
          </a:gradFill>
          <a:ln w="9528">
            <a:solidFill>
              <a:srgbClr val="666666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200">
                <a:solidFill>
                  <a:srgbClr val="003366"/>
                </a:solidFill>
                <a:latin typeface="Franklin Gothic Book" pitchFamily="34" charset="0"/>
                <a:ea typeface="ＭＳ Ｐゴシック"/>
                <a:cs typeface="ＭＳ Ｐゴシック"/>
              </a:rPr>
              <a:t>Co Op Tech</a:t>
            </a:r>
          </a:p>
        </p:txBody>
      </p:sp>
      <p:sp>
        <p:nvSpPr>
          <p:cNvPr id="10253" name="AutoShape 77"/>
          <p:cNvSpPr>
            <a:spLocks noChangeArrowheads="1"/>
          </p:cNvSpPr>
          <p:nvPr/>
        </p:nvSpPr>
        <p:spPr bwMode="auto">
          <a:xfrm>
            <a:off x="3887790" y="3505200"/>
            <a:ext cx="1143000" cy="533400"/>
          </a:xfrm>
          <a:custGeom>
            <a:avLst/>
            <a:gdLst>
              <a:gd name="T0" fmla="*/ 571500 w 1143000"/>
              <a:gd name="T1" fmla="*/ 0 h 533396"/>
              <a:gd name="T2" fmla="*/ 1143000 w 1143000"/>
              <a:gd name="T3" fmla="*/ 266724 h 533396"/>
              <a:gd name="T4" fmla="*/ 571500 w 1143000"/>
              <a:gd name="T5" fmla="*/ 533448 h 533396"/>
              <a:gd name="T6" fmla="*/ 0 w 1143000"/>
              <a:gd name="T7" fmla="*/ 266724 h 533396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6038 w 1143000"/>
              <a:gd name="T13" fmla="*/ 26038 h 533396"/>
              <a:gd name="T14" fmla="*/ 1116962 w 1143000"/>
              <a:gd name="T15" fmla="*/ 507358 h 5333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3000" h="533396">
                <a:moveTo>
                  <a:pt x="0" y="88899"/>
                </a:moveTo>
                <a:lnTo>
                  <a:pt x="0" y="88899"/>
                </a:lnTo>
                <a:cubicBezTo>
                  <a:pt x="0" y="39801"/>
                  <a:pt x="39801" y="0"/>
                  <a:pt x="88898" y="0"/>
                </a:cubicBezTo>
                <a:lnTo>
                  <a:pt x="1054101" y="0"/>
                </a:lnTo>
                <a:lnTo>
                  <a:pt x="1054100" y="0"/>
                </a:lnTo>
                <a:cubicBezTo>
                  <a:pt x="1103198" y="0"/>
                  <a:pt x="1143000" y="39801"/>
                  <a:pt x="1143000" y="88899"/>
                </a:cubicBezTo>
                <a:lnTo>
                  <a:pt x="1143000" y="444497"/>
                </a:lnTo>
                <a:cubicBezTo>
                  <a:pt x="1143000" y="493594"/>
                  <a:pt x="1103198" y="533395"/>
                  <a:pt x="1054101" y="533396"/>
                </a:cubicBezTo>
                <a:lnTo>
                  <a:pt x="88899" y="533396"/>
                </a:lnTo>
                <a:cubicBezTo>
                  <a:pt x="39801" y="533396"/>
                  <a:pt x="0" y="493594"/>
                  <a:pt x="0" y="444497"/>
                </a:cubicBezTo>
                <a:lnTo>
                  <a:pt x="0" y="88899"/>
                </a:lnTo>
                <a:close/>
              </a:path>
            </a:pathLst>
          </a:custGeom>
          <a:gradFill rotWithShape="0">
            <a:gsLst>
              <a:gs pos="0">
                <a:srgbClr val="FFCC00">
                  <a:alpha val="50000"/>
                </a:srgbClr>
              </a:gs>
              <a:gs pos="100000">
                <a:srgbClr val="FFFFFF"/>
              </a:gs>
            </a:gsLst>
            <a:lin ang="5400000"/>
          </a:gradFill>
          <a:ln w="9528">
            <a:solidFill>
              <a:srgbClr val="666666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200">
                <a:solidFill>
                  <a:srgbClr val="003366"/>
                </a:solidFill>
                <a:latin typeface="Franklin Gothic Book" pitchFamily="34" charset="0"/>
                <a:ea typeface="ＭＳ Ｐゴシック"/>
                <a:cs typeface="ＭＳ Ｐゴシック"/>
              </a:rPr>
              <a:t>LYFE</a:t>
            </a:r>
          </a:p>
        </p:txBody>
      </p:sp>
      <p:sp>
        <p:nvSpPr>
          <p:cNvPr id="10254" name="AutoShape 83"/>
          <p:cNvSpPr>
            <a:spLocks noChangeArrowheads="1"/>
          </p:cNvSpPr>
          <p:nvPr/>
        </p:nvSpPr>
        <p:spPr bwMode="auto">
          <a:xfrm>
            <a:off x="5411790" y="3505200"/>
            <a:ext cx="1143000" cy="533400"/>
          </a:xfrm>
          <a:custGeom>
            <a:avLst/>
            <a:gdLst>
              <a:gd name="T0" fmla="*/ 571500 w 1143000"/>
              <a:gd name="T1" fmla="*/ 0 h 533396"/>
              <a:gd name="T2" fmla="*/ 1143000 w 1143000"/>
              <a:gd name="T3" fmla="*/ 266724 h 533396"/>
              <a:gd name="T4" fmla="*/ 571500 w 1143000"/>
              <a:gd name="T5" fmla="*/ 533448 h 533396"/>
              <a:gd name="T6" fmla="*/ 0 w 1143000"/>
              <a:gd name="T7" fmla="*/ 266724 h 533396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6038 w 1143000"/>
              <a:gd name="T13" fmla="*/ 26038 h 533396"/>
              <a:gd name="T14" fmla="*/ 1116962 w 1143000"/>
              <a:gd name="T15" fmla="*/ 507358 h 5333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3000" h="533396">
                <a:moveTo>
                  <a:pt x="0" y="88899"/>
                </a:moveTo>
                <a:lnTo>
                  <a:pt x="0" y="88899"/>
                </a:lnTo>
                <a:cubicBezTo>
                  <a:pt x="0" y="39801"/>
                  <a:pt x="39801" y="0"/>
                  <a:pt x="88898" y="0"/>
                </a:cubicBezTo>
                <a:lnTo>
                  <a:pt x="1054101" y="0"/>
                </a:lnTo>
                <a:lnTo>
                  <a:pt x="1054100" y="0"/>
                </a:lnTo>
                <a:cubicBezTo>
                  <a:pt x="1103198" y="0"/>
                  <a:pt x="1143000" y="39801"/>
                  <a:pt x="1143000" y="88899"/>
                </a:cubicBezTo>
                <a:lnTo>
                  <a:pt x="1143000" y="444497"/>
                </a:lnTo>
                <a:cubicBezTo>
                  <a:pt x="1143000" y="493594"/>
                  <a:pt x="1103198" y="533395"/>
                  <a:pt x="1054101" y="533396"/>
                </a:cubicBezTo>
                <a:lnTo>
                  <a:pt x="88899" y="533396"/>
                </a:lnTo>
                <a:cubicBezTo>
                  <a:pt x="39801" y="533396"/>
                  <a:pt x="0" y="493594"/>
                  <a:pt x="0" y="444497"/>
                </a:cubicBezTo>
                <a:lnTo>
                  <a:pt x="0" y="88899"/>
                </a:lnTo>
                <a:close/>
              </a:path>
            </a:pathLst>
          </a:custGeom>
          <a:gradFill rotWithShape="0">
            <a:gsLst>
              <a:gs pos="0">
                <a:srgbClr val="FFCC00">
                  <a:alpha val="50000"/>
                </a:srgbClr>
              </a:gs>
              <a:gs pos="100000">
                <a:srgbClr val="FFFFFF"/>
              </a:gs>
            </a:gsLst>
            <a:lin ang="5400000"/>
          </a:gradFill>
          <a:ln w="9528">
            <a:solidFill>
              <a:srgbClr val="666666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200">
                <a:solidFill>
                  <a:srgbClr val="003366"/>
                </a:solidFill>
                <a:latin typeface="Franklin Gothic Book" pitchFamily="34" charset="0"/>
                <a:ea typeface="ＭＳ Ｐゴシック"/>
                <a:cs typeface="ＭＳ Ｐゴシック"/>
              </a:rPr>
              <a:t>ReStart Academy</a:t>
            </a:r>
          </a:p>
        </p:txBody>
      </p:sp>
      <p:sp>
        <p:nvSpPr>
          <p:cNvPr id="10255" name="AutoShape 84"/>
          <p:cNvSpPr>
            <a:spLocks noChangeArrowheads="1"/>
          </p:cNvSpPr>
          <p:nvPr/>
        </p:nvSpPr>
        <p:spPr bwMode="auto">
          <a:xfrm>
            <a:off x="5411790" y="4114800"/>
            <a:ext cx="1143000" cy="533400"/>
          </a:xfrm>
          <a:custGeom>
            <a:avLst/>
            <a:gdLst>
              <a:gd name="T0" fmla="*/ 571500 w 1143000"/>
              <a:gd name="T1" fmla="*/ 0 h 533396"/>
              <a:gd name="T2" fmla="*/ 1143000 w 1143000"/>
              <a:gd name="T3" fmla="*/ 266724 h 533396"/>
              <a:gd name="T4" fmla="*/ 571500 w 1143000"/>
              <a:gd name="T5" fmla="*/ 533448 h 533396"/>
              <a:gd name="T6" fmla="*/ 0 w 1143000"/>
              <a:gd name="T7" fmla="*/ 266724 h 533396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6038 w 1143000"/>
              <a:gd name="T13" fmla="*/ 26038 h 533396"/>
              <a:gd name="T14" fmla="*/ 1116962 w 1143000"/>
              <a:gd name="T15" fmla="*/ 507358 h 5333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3000" h="533396">
                <a:moveTo>
                  <a:pt x="0" y="88899"/>
                </a:moveTo>
                <a:lnTo>
                  <a:pt x="0" y="88899"/>
                </a:lnTo>
                <a:cubicBezTo>
                  <a:pt x="0" y="39801"/>
                  <a:pt x="39801" y="0"/>
                  <a:pt x="88898" y="0"/>
                </a:cubicBezTo>
                <a:lnTo>
                  <a:pt x="1054101" y="0"/>
                </a:lnTo>
                <a:lnTo>
                  <a:pt x="1054100" y="0"/>
                </a:lnTo>
                <a:cubicBezTo>
                  <a:pt x="1103198" y="0"/>
                  <a:pt x="1143000" y="39801"/>
                  <a:pt x="1143000" y="88899"/>
                </a:cubicBezTo>
                <a:lnTo>
                  <a:pt x="1143000" y="444497"/>
                </a:lnTo>
                <a:cubicBezTo>
                  <a:pt x="1143000" y="493594"/>
                  <a:pt x="1103198" y="533395"/>
                  <a:pt x="1054101" y="533396"/>
                </a:cubicBezTo>
                <a:lnTo>
                  <a:pt x="88899" y="533396"/>
                </a:lnTo>
                <a:cubicBezTo>
                  <a:pt x="39801" y="533396"/>
                  <a:pt x="0" y="493594"/>
                  <a:pt x="0" y="444497"/>
                </a:cubicBezTo>
                <a:lnTo>
                  <a:pt x="0" y="88899"/>
                </a:lnTo>
                <a:close/>
              </a:path>
            </a:pathLst>
          </a:custGeom>
          <a:gradFill rotWithShape="0">
            <a:gsLst>
              <a:gs pos="0">
                <a:srgbClr val="FFCC00">
                  <a:alpha val="50000"/>
                </a:srgbClr>
              </a:gs>
              <a:gs pos="100000">
                <a:srgbClr val="FFFFFF"/>
              </a:gs>
            </a:gsLst>
            <a:lin ang="5400000"/>
          </a:gradFill>
          <a:ln w="9528">
            <a:solidFill>
              <a:srgbClr val="666666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200">
                <a:solidFill>
                  <a:srgbClr val="003366"/>
                </a:solidFill>
                <a:latin typeface="Franklin Gothic Book" pitchFamily="34" charset="0"/>
                <a:ea typeface="ＭＳ Ｐゴシック"/>
                <a:cs typeface="ＭＳ Ｐゴシック"/>
              </a:rPr>
              <a:t>Phoenix Academy</a:t>
            </a:r>
          </a:p>
        </p:txBody>
      </p:sp>
      <p:sp>
        <p:nvSpPr>
          <p:cNvPr id="10256" name="AutoShape 89"/>
          <p:cNvSpPr>
            <a:spLocks noChangeArrowheads="1"/>
          </p:cNvSpPr>
          <p:nvPr/>
        </p:nvSpPr>
        <p:spPr bwMode="auto">
          <a:xfrm>
            <a:off x="6859590" y="3505200"/>
            <a:ext cx="1143000" cy="533400"/>
          </a:xfrm>
          <a:custGeom>
            <a:avLst/>
            <a:gdLst>
              <a:gd name="T0" fmla="*/ 571500 w 1143000"/>
              <a:gd name="T1" fmla="*/ 0 h 533396"/>
              <a:gd name="T2" fmla="*/ 1143000 w 1143000"/>
              <a:gd name="T3" fmla="*/ 266724 h 533396"/>
              <a:gd name="T4" fmla="*/ 571500 w 1143000"/>
              <a:gd name="T5" fmla="*/ 533448 h 533396"/>
              <a:gd name="T6" fmla="*/ 0 w 1143000"/>
              <a:gd name="T7" fmla="*/ 266724 h 533396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6038 w 1143000"/>
              <a:gd name="T13" fmla="*/ 26038 h 533396"/>
              <a:gd name="T14" fmla="*/ 1116962 w 1143000"/>
              <a:gd name="T15" fmla="*/ 507358 h 5333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3000" h="533396">
                <a:moveTo>
                  <a:pt x="0" y="88899"/>
                </a:moveTo>
                <a:lnTo>
                  <a:pt x="0" y="88899"/>
                </a:lnTo>
                <a:cubicBezTo>
                  <a:pt x="0" y="39801"/>
                  <a:pt x="39801" y="0"/>
                  <a:pt x="88898" y="0"/>
                </a:cubicBezTo>
                <a:lnTo>
                  <a:pt x="1054101" y="0"/>
                </a:lnTo>
                <a:lnTo>
                  <a:pt x="1054100" y="0"/>
                </a:lnTo>
                <a:cubicBezTo>
                  <a:pt x="1103198" y="0"/>
                  <a:pt x="1143000" y="39801"/>
                  <a:pt x="1143000" y="88899"/>
                </a:cubicBezTo>
                <a:lnTo>
                  <a:pt x="1143000" y="444497"/>
                </a:lnTo>
                <a:cubicBezTo>
                  <a:pt x="1143000" y="493594"/>
                  <a:pt x="1103198" y="533395"/>
                  <a:pt x="1054101" y="533396"/>
                </a:cubicBezTo>
                <a:lnTo>
                  <a:pt x="88899" y="533396"/>
                </a:lnTo>
                <a:cubicBezTo>
                  <a:pt x="39801" y="533396"/>
                  <a:pt x="0" y="493594"/>
                  <a:pt x="0" y="444497"/>
                </a:cubicBezTo>
                <a:lnTo>
                  <a:pt x="0" y="88899"/>
                </a:lnTo>
                <a:close/>
              </a:path>
            </a:pathLst>
          </a:custGeom>
          <a:gradFill rotWithShape="0">
            <a:gsLst>
              <a:gs pos="0">
                <a:srgbClr val="FFCC00">
                  <a:alpha val="50000"/>
                </a:srgbClr>
              </a:gs>
              <a:gs pos="100000">
                <a:srgbClr val="FFFFFF"/>
              </a:gs>
            </a:gsLst>
            <a:lin ang="5400000"/>
          </a:gradFill>
          <a:ln w="9528">
            <a:solidFill>
              <a:srgbClr val="666666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200">
                <a:solidFill>
                  <a:srgbClr val="003366"/>
                </a:solidFill>
                <a:latin typeface="Franklin Gothic Book" pitchFamily="34" charset="0"/>
                <a:ea typeface="ＭＳ Ｐゴシック"/>
                <a:cs typeface="ＭＳ Ｐゴシック"/>
              </a:rPr>
              <a:t>East River Academy</a:t>
            </a:r>
          </a:p>
        </p:txBody>
      </p:sp>
      <p:sp>
        <p:nvSpPr>
          <p:cNvPr id="10257" name="AutoShape 91"/>
          <p:cNvSpPr>
            <a:spLocks noChangeArrowheads="1"/>
          </p:cNvSpPr>
          <p:nvPr/>
        </p:nvSpPr>
        <p:spPr bwMode="auto">
          <a:xfrm>
            <a:off x="6899278" y="4114800"/>
            <a:ext cx="1143000" cy="533400"/>
          </a:xfrm>
          <a:custGeom>
            <a:avLst/>
            <a:gdLst>
              <a:gd name="T0" fmla="*/ 571500 w 1143000"/>
              <a:gd name="T1" fmla="*/ 0 h 609603"/>
              <a:gd name="T2" fmla="*/ 1143000 w 1143000"/>
              <a:gd name="T3" fmla="*/ 136786 h 609603"/>
              <a:gd name="T4" fmla="*/ 571500 w 1143000"/>
              <a:gd name="T5" fmla="*/ 273570 h 609603"/>
              <a:gd name="T6" fmla="*/ 0 w 1143000"/>
              <a:gd name="T7" fmla="*/ 136786 h 609603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9758 w 1143000"/>
              <a:gd name="T13" fmla="*/ 29758 h 609603"/>
              <a:gd name="T14" fmla="*/ 1113242 w 1143000"/>
              <a:gd name="T15" fmla="*/ 579845 h 6096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3000" h="609603">
                <a:moveTo>
                  <a:pt x="0" y="101601"/>
                </a:moveTo>
                <a:lnTo>
                  <a:pt x="0" y="101601"/>
                </a:lnTo>
                <a:cubicBezTo>
                  <a:pt x="0" y="45488"/>
                  <a:pt x="45488" y="0"/>
                  <a:pt x="101600" y="0"/>
                </a:cubicBezTo>
                <a:lnTo>
                  <a:pt x="1041399" y="0"/>
                </a:lnTo>
                <a:lnTo>
                  <a:pt x="1041398" y="0"/>
                </a:lnTo>
                <a:cubicBezTo>
                  <a:pt x="1097511" y="0"/>
                  <a:pt x="1143000" y="45488"/>
                  <a:pt x="1143000" y="101601"/>
                </a:cubicBezTo>
                <a:lnTo>
                  <a:pt x="1143000" y="508002"/>
                </a:lnTo>
                <a:cubicBezTo>
                  <a:pt x="1143000" y="564114"/>
                  <a:pt x="1097511" y="609602"/>
                  <a:pt x="1041399" y="609603"/>
                </a:cubicBezTo>
                <a:lnTo>
                  <a:pt x="101601" y="609603"/>
                </a:lnTo>
                <a:cubicBezTo>
                  <a:pt x="45488" y="609603"/>
                  <a:pt x="0" y="564114"/>
                  <a:pt x="0" y="508002"/>
                </a:cubicBezTo>
                <a:lnTo>
                  <a:pt x="0" y="101601"/>
                </a:lnTo>
                <a:close/>
              </a:path>
            </a:pathLst>
          </a:custGeom>
          <a:gradFill rotWithShape="0">
            <a:gsLst>
              <a:gs pos="0">
                <a:srgbClr val="FFCC00">
                  <a:alpha val="50000"/>
                </a:srgbClr>
              </a:gs>
              <a:gs pos="100000">
                <a:srgbClr val="FFFFFF"/>
              </a:gs>
            </a:gsLst>
            <a:lin ang="5400000"/>
          </a:gradFill>
          <a:ln w="9528">
            <a:solidFill>
              <a:srgbClr val="666666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hangingPunct="0"/>
            <a:r>
              <a:rPr lang="en-US" sz="1200">
                <a:solidFill>
                  <a:srgbClr val="003366"/>
                </a:solidFill>
                <a:latin typeface="Franklin Gothic Book" pitchFamily="34" charset="0"/>
                <a:ea typeface="ＭＳ Ｐゴシック"/>
                <a:cs typeface="ＭＳ Ｐゴシック"/>
              </a:rPr>
              <a:t>Passages Academy</a:t>
            </a:r>
          </a:p>
        </p:txBody>
      </p:sp>
      <p:sp>
        <p:nvSpPr>
          <p:cNvPr id="10258" name="AutoShape 96"/>
          <p:cNvSpPr>
            <a:spLocks noChangeArrowheads="1"/>
          </p:cNvSpPr>
          <p:nvPr/>
        </p:nvSpPr>
        <p:spPr bwMode="auto">
          <a:xfrm>
            <a:off x="5564190" y="914400"/>
            <a:ext cx="2514600" cy="914400"/>
          </a:xfrm>
          <a:custGeom>
            <a:avLst/>
            <a:gdLst>
              <a:gd name="T0" fmla="*/ 3754897 w 2133596"/>
              <a:gd name="T1" fmla="*/ 0 h 761996"/>
              <a:gd name="T2" fmla="*/ 7509780 w 2133596"/>
              <a:gd name="T3" fmla="*/ 1137732 h 761996"/>
              <a:gd name="T4" fmla="*/ 3754897 w 2133596"/>
              <a:gd name="T5" fmla="*/ 2275464 h 761996"/>
              <a:gd name="T6" fmla="*/ 0 w 2133596"/>
              <a:gd name="T7" fmla="*/ 1137732 h 761996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37197 w 2133596"/>
              <a:gd name="T13" fmla="*/ 37197 h 761996"/>
              <a:gd name="T14" fmla="*/ 2096393 w 2133596"/>
              <a:gd name="T15" fmla="*/ 724799 h 7619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3596" h="761996">
                <a:moveTo>
                  <a:pt x="0" y="126999"/>
                </a:moveTo>
                <a:lnTo>
                  <a:pt x="0" y="126999"/>
                </a:lnTo>
                <a:cubicBezTo>
                  <a:pt x="0" y="56859"/>
                  <a:pt x="56859" y="0"/>
                  <a:pt x="126998" y="0"/>
                </a:cubicBezTo>
                <a:lnTo>
                  <a:pt x="2006597" y="0"/>
                </a:lnTo>
                <a:lnTo>
                  <a:pt x="2006596" y="0"/>
                </a:lnTo>
                <a:cubicBezTo>
                  <a:pt x="2076736" y="0"/>
                  <a:pt x="2133596" y="56859"/>
                  <a:pt x="2133596" y="126999"/>
                </a:cubicBezTo>
                <a:lnTo>
                  <a:pt x="2133596" y="634997"/>
                </a:lnTo>
                <a:cubicBezTo>
                  <a:pt x="2133596" y="705136"/>
                  <a:pt x="2076736" y="761995"/>
                  <a:pt x="2006597" y="761996"/>
                </a:cubicBezTo>
                <a:lnTo>
                  <a:pt x="126999" y="761996"/>
                </a:lnTo>
                <a:cubicBezTo>
                  <a:pt x="56859" y="761996"/>
                  <a:pt x="0" y="705136"/>
                  <a:pt x="0" y="634997"/>
                </a:cubicBezTo>
                <a:lnTo>
                  <a:pt x="0" y="126999"/>
                </a:lnTo>
                <a:close/>
              </a:path>
            </a:pathLst>
          </a:custGeom>
          <a:gradFill rotWithShape="0">
            <a:gsLst>
              <a:gs pos="0">
                <a:srgbClr val="6699CC">
                  <a:alpha val="75000"/>
                </a:srgbClr>
              </a:gs>
              <a:gs pos="100000">
                <a:srgbClr val="FFFFFF"/>
              </a:gs>
            </a:gsLst>
            <a:lin ang="5400000"/>
          </a:gradFill>
          <a:ln w="9528">
            <a:solidFill>
              <a:srgbClr val="666666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b="1">
                <a:solidFill>
                  <a:srgbClr val="666666"/>
                </a:solidFill>
                <a:latin typeface="Franklin Gothic Book" pitchFamily="34" charset="0"/>
                <a:ea typeface="ＭＳ Ｐゴシック"/>
                <a:cs typeface="ＭＳ Ｐゴシック"/>
              </a:rPr>
              <a:t>Youth Justice Education </a:t>
            </a:r>
          </a:p>
          <a:p>
            <a:pPr algn="ctr"/>
            <a:r>
              <a:rPr lang="en-US" sz="1400" b="1">
                <a:solidFill>
                  <a:srgbClr val="666666"/>
                </a:solidFill>
                <a:latin typeface="Franklin Gothic Book" pitchFamily="34" charset="0"/>
                <a:ea typeface="ＭＳ Ｐゴシック"/>
                <a:cs typeface="ＭＳ Ｐゴシック"/>
              </a:rPr>
              <a:t>(Involuntary Settings)</a:t>
            </a:r>
          </a:p>
        </p:txBody>
      </p:sp>
      <p:sp>
        <p:nvSpPr>
          <p:cNvPr id="10259" name="Line 97"/>
          <p:cNvSpPr>
            <a:spLocks/>
          </p:cNvSpPr>
          <p:nvPr/>
        </p:nvSpPr>
        <p:spPr bwMode="auto">
          <a:xfrm>
            <a:off x="5945190" y="1828800"/>
            <a:ext cx="76200" cy="457200"/>
          </a:xfrm>
          <a:custGeom>
            <a:avLst/>
            <a:gdLst>
              <a:gd name="T0" fmla="*/ 0 w 45719"/>
              <a:gd name="T1" fmla="*/ 0 h 457200"/>
              <a:gd name="T2" fmla="*/ 0 w 45719"/>
              <a:gd name="T3" fmla="*/ 363008 h 457200"/>
              <a:gd name="T4" fmla="*/ 0 w 45719"/>
              <a:gd name="T5" fmla="*/ 726017 h 457200"/>
              <a:gd name="T6" fmla="*/ 0 w 45719"/>
              <a:gd name="T7" fmla="*/ 363008 h 457200"/>
              <a:gd name="T8" fmla="*/ 0 w 45719"/>
              <a:gd name="T9" fmla="*/ 0 h 457200"/>
              <a:gd name="T10" fmla="*/ 0 w 45719"/>
              <a:gd name="T11" fmla="*/ 726017 h 4572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45719"/>
              <a:gd name="T19" fmla="*/ 0 h 457200"/>
              <a:gd name="T20" fmla="*/ 0 w 45719"/>
              <a:gd name="T21" fmla="*/ 457200 h 457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19" h="457200">
                <a:moveTo>
                  <a:pt x="0" y="0"/>
                </a:moveTo>
                <a:lnTo>
                  <a:pt x="1" y="457200"/>
                </a:lnTo>
              </a:path>
            </a:pathLst>
          </a:custGeom>
          <a:noFill/>
          <a:ln w="47621">
            <a:solidFill>
              <a:srgbClr val="666666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60" name="Line 102"/>
          <p:cNvSpPr>
            <a:spLocks/>
          </p:cNvSpPr>
          <p:nvPr/>
        </p:nvSpPr>
        <p:spPr bwMode="auto">
          <a:xfrm>
            <a:off x="7424740" y="1828800"/>
            <a:ext cx="46038" cy="457200"/>
          </a:xfrm>
          <a:custGeom>
            <a:avLst/>
            <a:gdLst>
              <a:gd name="T0" fmla="*/ 0 w 45719"/>
              <a:gd name="T1" fmla="*/ 0 h 533396"/>
              <a:gd name="T2" fmla="*/ 0 w 45719"/>
              <a:gd name="T3" fmla="*/ 105775 h 533396"/>
              <a:gd name="T4" fmla="*/ 0 w 45719"/>
              <a:gd name="T5" fmla="*/ 211549 h 533396"/>
              <a:gd name="T6" fmla="*/ 0 w 45719"/>
              <a:gd name="T7" fmla="*/ 105775 h 533396"/>
              <a:gd name="T8" fmla="*/ 0 w 45719"/>
              <a:gd name="T9" fmla="*/ 0 h 533396"/>
              <a:gd name="T10" fmla="*/ 0 w 45719"/>
              <a:gd name="T11" fmla="*/ 211549 h 533396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45719"/>
              <a:gd name="T19" fmla="*/ 0 h 533396"/>
              <a:gd name="T20" fmla="*/ 0 w 45719"/>
              <a:gd name="T21" fmla="*/ 533396 h 5333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19" h="533396">
                <a:moveTo>
                  <a:pt x="0" y="0"/>
                </a:moveTo>
                <a:lnTo>
                  <a:pt x="1" y="533396"/>
                </a:lnTo>
              </a:path>
            </a:pathLst>
          </a:custGeom>
          <a:noFill/>
          <a:ln w="47621">
            <a:solidFill>
              <a:srgbClr val="666666"/>
            </a:solidFill>
            <a:prstDash val="solid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61" name="Text Box 103"/>
          <p:cNvSpPr txBox="1">
            <a:spLocks noChangeArrowheads="1"/>
          </p:cNvSpPr>
          <p:nvPr/>
        </p:nvSpPr>
        <p:spPr bwMode="auto">
          <a:xfrm rot="10799991">
            <a:off x="2" y="2133600"/>
            <a:ext cx="58102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Ctr="1">
            <a:spAutoFit/>
          </a:bodyPr>
          <a:lstStyle/>
          <a:p>
            <a:pPr algn="ctr" hangingPunct="0">
              <a:spcBef>
                <a:spcPts val="800"/>
              </a:spcBef>
            </a:pPr>
            <a:r>
              <a:rPr lang="en-US" sz="1300" i="1">
                <a:solidFill>
                  <a:srgbClr val="4D4D4D"/>
                </a:solidFill>
                <a:latin typeface="Franklin Gothic Book" pitchFamily="34" charset="0"/>
                <a:ea typeface="ＭＳ Ｐゴシック"/>
                <a:cs typeface="ＭＳ Ｐゴシック"/>
              </a:rPr>
              <a:t>Programmatic Areas</a:t>
            </a:r>
          </a:p>
        </p:txBody>
      </p:sp>
      <p:sp>
        <p:nvSpPr>
          <p:cNvPr id="10262" name="Text Box 104"/>
          <p:cNvSpPr txBox="1">
            <a:spLocks noChangeArrowheads="1"/>
          </p:cNvSpPr>
          <p:nvPr/>
        </p:nvSpPr>
        <p:spPr bwMode="auto">
          <a:xfrm rot="10799991">
            <a:off x="76203" y="3200400"/>
            <a:ext cx="38258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Ctr="1">
            <a:spAutoFit/>
          </a:bodyPr>
          <a:lstStyle/>
          <a:p>
            <a:pPr algn="ctr" hangingPunct="0">
              <a:spcBef>
                <a:spcPts val="800"/>
              </a:spcBef>
            </a:pPr>
            <a:r>
              <a:rPr lang="en-US" sz="1300" i="1">
                <a:solidFill>
                  <a:srgbClr val="4D4D4D"/>
                </a:solidFill>
                <a:latin typeface="Franklin Gothic Book" pitchFamily="34" charset="0"/>
                <a:ea typeface="ＭＳ Ｐゴシック"/>
                <a:cs typeface="ＭＳ Ｐゴシック"/>
              </a:rPr>
              <a:t>Schools &amp; Programs</a:t>
            </a:r>
          </a:p>
        </p:txBody>
      </p:sp>
      <p:sp>
        <p:nvSpPr>
          <p:cNvPr id="10263" name="AutoShape 72"/>
          <p:cNvSpPr>
            <a:spLocks noChangeArrowheads="1"/>
          </p:cNvSpPr>
          <p:nvPr/>
        </p:nvSpPr>
        <p:spPr bwMode="auto">
          <a:xfrm>
            <a:off x="1068390" y="5105400"/>
            <a:ext cx="7086600" cy="838200"/>
          </a:xfrm>
          <a:custGeom>
            <a:avLst/>
            <a:gdLst>
              <a:gd name="T0" fmla="*/ 2837200 w 7315200"/>
              <a:gd name="T1" fmla="*/ 0 h 838203"/>
              <a:gd name="T2" fmla="*/ 5674392 w 7315200"/>
              <a:gd name="T3" fmla="*/ 419088 h 838203"/>
              <a:gd name="T4" fmla="*/ 2837200 w 7315200"/>
              <a:gd name="T5" fmla="*/ 838164 h 838203"/>
              <a:gd name="T6" fmla="*/ 0 w 7315200"/>
              <a:gd name="T7" fmla="*/ 419088 h 838203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40917 w 7315200"/>
              <a:gd name="T13" fmla="*/ 40917 h 838203"/>
              <a:gd name="T14" fmla="*/ 7274280 w 7315200"/>
              <a:gd name="T15" fmla="*/ 797286 h 8382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15200" h="838203">
                <a:moveTo>
                  <a:pt x="0" y="139701"/>
                </a:moveTo>
                <a:lnTo>
                  <a:pt x="0" y="139701"/>
                </a:lnTo>
                <a:cubicBezTo>
                  <a:pt x="0" y="62546"/>
                  <a:pt x="62546" y="0"/>
                  <a:pt x="139700" y="0"/>
                </a:cubicBezTo>
                <a:lnTo>
                  <a:pt x="7175499" y="0"/>
                </a:lnTo>
                <a:lnTo>
                  <a:pt x="7175498" y="0"/>
                </a:lnTo>
                <a:cubicBezTo>
                  <a:pt x="7252653" y="0"/>
                  <a:pt x="7315200" y="62546"/>
                  <a:pt x="7315200" y="139701"/>
                </a:cubicBezTo>
                <a:lnTo>
                  <a:pt x="7315200" y="698502"/>
                </a:lnTo>
                <a:cubicBezTo>
                  <a:pt x="7315200" y="775656"/>
                  <a:pt x="7252653" y="838202"/>
                  <a:pt x="7175499" y="838203"/>
                </a:cubicBezTo>
                <a:lnTo>
                  <a:pt x="139701" y="838203"/>
                </a:lnTo>
                <a:cubicBezTo>
                  <a:pt x="62546" y="838203"/>
                  <a:pt x="0" y="775656"/>
                  <a:pt x="0" y="698502"/>
                </a:cubicBezTo>
                <a:lnTo>
                  <a:pt x="0" y="139701"/>
                </a:lnTo>
                <a:close/>
              </a:path>
            </a:pathLst>
          </a:custGeom>
          <a:gradFill rotWithShape="0">
            <a:gsLst>
              <a:gs pos="0">
                <a:srgbClr val="B3D194"/>
              </a:gs>
              <a:gs pos="100000">
                <a:srgbClr val="FFFFFF"/>
              </a:gs>
            </a:gsLst>
            <a:lin ang="5400000"/>
          </a:gradFill>
          <a:ln w="9528">
            <a:solidFill>
              <a:srgbClr val="666666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600" b="1" i="1" dirty="0" smtClean="0">
                <a:solidFill>
                  <a:srgbClr val="003366"/>
                </a:solidFill>
                <a:latin typeface="Franklin Gothic Book" pitchFamily="34" charset="0"/>
                <a:ea typeface="ＭＳ Ｐゴシック"/>
                <a:cs typeface="ＭＳ Ｐゴシック"/>
              </a:rPr>
              <a:t>Educational Pathways/  Challenges / Promising Practices</a:t>
            </a:r>
            <a:endParaRPr lang="en-US" sz="1600" b="1" i="1" dirty="0">
              <a:solidFill>
                <a:srgbClr val="003366"/>
              </a:solidFill>
              <a:latin typeface="Franklin Gothic Book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264" name="Slide Number Placeholder 32"/>
          <p:cNvSpPr txBox="1">
            <a:spLocks noChangeArrowheads="1"/>
          </p:cNvSpPr>
          <p:nvPr/>
        </p:nvSpPr>
        <p:spPr bwMode="auto">
          <a:xfrm>
            <a:off x="8042278" y="6910388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hangingPunct="0"/>
            <a:fld id="{C4D5B66D-9345-4481-9067-358B165407EE}" type="slidenum">
              <a:rPr lang="en-US" sz="1200" b="1">
                <a:solidFill>
                  <a:srgbClr val="FFFFFF"/>
                </a:solidFill>
                <a:ea typeface="ＭＳ Ｐゴシック"/>
                <a:cs typeface="ＭＳ Ｐゴシック"/>
              </a:rPr>
              <a:pPr algn="r" hangingPunct="0"/>
              <a:t>2</a:t>
            </a:fld>
            <a:endParaRPr lang="en-US" sz="1400" b="1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0265" name="AutoShape 76"/>
          <p:cNvSpPr>
            <a:spLocks noChangeArrowheads="1"/>
          </p:cNvSpPr>
          <p:nvPr/>
        </p:nvSpPr>
        <p:spPr bwMode="auto">
          <a:xfrm>
            <a:off x="2439990" y="4152900"/>
            <a:ext cx="1143000" cy="533400"/>
          </a:xfrm>
          <a:custGeom>
            <a:avLst/>
            <a:gdLst>
              <a:gd name="T0" fmla="*/ 571500 w 1143000"/>
              <a:gd name="T1" fmla="*/ 0 h 533396"/>
              <a:gd name="T2" fmla="*/ 1143000 w 1143000"/>
              <a:gd name="T3" fmla="*/ 266724 h 533396"/>
              <a:gd name="T4" fmla="*/ 571500 w 1143000"/>
              <a:gd name="T5" fmla="*/ 533448 h 533396"/>
              <a:gd name="T6" fmla="*/ 0 w 1143000"/>
              <a:gd name="T7" fmla="*/ 266724 h 533396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6038 w 1143000"/>
              <a:gd name="T13" fmla="*/ 26038 h 533396"/>
              <a:gd name="T14" fmla="*/ 1116962 w 1143000"/>
              <a:gd name="T15" fmla="*/ 507358 h 5333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3000" h="533396">
                <a:moveTo>
                  <a:pt x="0" y="88899"/>
                </a:moveTo>
                <a:lnTo>
                  <a:pt x="0" y="88899"/>
                </a:lnTo>
                <a:cubicBezTo>
                  <a:pt x="0" y="39801"/>
                  <a:pt x="39801" y="0"/>
                  <a:pt x="88898" y="0"/>
                </a:cubicBezTo>
                <a:lnTo>
                  <a:pt x="1054101" y="0"/>
                </a:lnTo>
                <a:lnTo>
                  <a:pt x="1054100" y="0"/>
                </a:lnTo>
                <a:cubicBezTo>
                  <a:pt x="1103198" y="0"/>
                  <a:pt x="1143000" y="39801"/>
                  <a:pt x="1143000" y="88899"/>
                </a:cubicBezTo>
                <a:lnTo>
                  <a:pt x="1143000" y="444497"/>
                </a:lnTo>
                <a:cubicBezTo>
                  <a:pt x="1143000" y="493594"/>
                  <a:pt x="1103198" y="533395"/>
                  <a:pt x="1054101" y="533396"/>
                </a:cubicBezTo>
                <a:lnTo>
                  <a:pt x="88899" y="533396"/>
                </a:lnTo>
                <a:cubicBezTo>
                  <a:pt x="39801" y="533396"/>
                  <a:pt x="0" y="493594"/>
                  <a:pt x="0" y="444497"/>
                </a:cubicBezTo>
                <a:lnTo>
                  <a:pt x="0" y="88899"/>
                </a:lnTo>
                <a:close/>
              </a:path>
            </a:pathLst>
          </a:custGeom>
          <a:gradFill rotWithShape="0">
            <a:gsLst>
              <a:gs pos="0">
                <a:srgbClr val="FFCC00">
                  <a:alpha val="50000"/>
                </a:srgbClr>
              </a:gs>
              <a:gs pos="100000">
                <a:srgbClr val="FFFFFF"/>
              </a:gs>
            </a:gsLst>
            <a:lin ang="5400000"/>
          </a:gradFill>
          <a:ln w="9528">
            <a:solidFill>
              <a:srgbClr val="666666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200">
                <a:solidFill>
                  <a:srgbClr val="003366"/>
                </a:solidFill>
                <a:latin typeface="Franklin Gothic Book" pitchFamily="34" charset="0"/>
                <a:ea typeface="ＭＳ Ｐゴシック"/>
                <a:cs typeface="ＭＳ Ｐゴシック"/>
              </a:rPr>
              <a:t>STEP</a:t>
            </a:r>
          </a:p>
        </p:txBody>
      </p:sp>
      <p:sp>
        <p:nvSpPr>
          <p:cNvPr id="10266" name="Line 45"/>
          <p:cNvSpPr>
            <a:spLocks/>
          </p:cNvSpPr>
          <p:nvPr/>
        </p:nvSpPr>
        <p:spPr bwMode="auto">
          <a:xfrm>
            <a:off x="2973390" y="1752600"/>
            <a:ext cx="46038" cy="533400"/>
          </a:xfrm>
          <a:custGeom>
            <a:avLst/>
            <a:gdLst>
              <a:gd name="T0" fmla="*/ 0 w 45719"/>
              <a:gd name="T1" fmla="*/ 0 h 457200"/>
              <a:gd name="T2" fmla="*/ 0 w 45719"/>
              <a:gd name="T3" fmla="*/ 915370 h 457200"/>
              <a:gd name="T4" fmla="*/ 0 w 45719"/>
              <a:gd name="T5" fmla="*/ 1830743 h 457200"/>
              <a:gd name="T6" fmla="*/ 0 w 45719"/>
              <a:gd name="T7" fmla="*/ 915370 h 457200"/>
              <a:gd name="T8" fmla="*/ 0 w 45719"/>
              <a:gd name="T9" fmla="*/ 0 h 457200"/>
              <a:gd name="T10" fmla="*/ 0 w 45719"/>
              <a:gd name="T11" fmla="*/ 1830743 h 4572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45719"/>
              <a:gd name="T19" fmla="*/ 0 h 457200"/>
              <a:gd name="T20" fmla="*/ 0 w 45719"/>
              <a:gd name="T21" fmla="*/ 457200 h 457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19" h="457200">
                <a:moveTo>
                  <a:pt x="0" y="0"/>
                </a:moveTo>
                <a:lnTo>
                  <a:pt x="1" y="457200"/>
                </a:lnTo>
              </a:path>
            </a:pathLst>
          </a:custGeom>
          <a:noFill/>
          <a:ln w="47621">
            <a:solidFill>
              <a:srgbClr val="666666"/>
            </a:solidFill>
            <a:prstDash val="solid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67" name="Slide Number Placeholder 27"/>
          <p:cNvSpPr>
            <a:spLocks noGrp="1"/>
          </p:cNvSpPr>
          <p:nvPr>
            <p:ph type="sldNum" sz="quarter" idx="10"/>
          </p:nvPr>
        </p:nvSpPr>
        <p:spPr bwMode="auto">
          <a:xfrm>
            <a:off x="8042278" y="6910388"/>
            <a:ext cx="990600" cy="228600"/>
          </a:xfrm>
          <a:noFill/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BA9128-3B3E-4DD4-BC22-5D53BD706B69}" type="slidenum">
              <a:rPr smtClean="0">
                <a:latin typeface="Arial" pitchFamily="34" charset="0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smtClean="0">
              <a:latin typeface="Arial" pitchFamily="34" charset="0"/>
              <a:cs typeface="ＭＳ Ｐゴシック"/>
            </a:endParaRPr>
          </a:p>
        </p:txBody>
      </p:sp>
      <p:pic>
        <p:nvPicPr>
          <p:cNvPr id="10268" name="Picture 29" descr="Referral_Centers_137_blk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7590" y="990600"/>
            <a:ext cx="16764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304800" y="3048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itchFamily="34" charset="0"/>
                <a:ea typeface="ＭＳ Ｐゴシック"/>
                <a:cs typeface="ＭＳ Ｐゴシック"/>
              </a:rPr>
              <a:t>District 79 Portfolio of Programs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ranklin Gothic Book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609600"/>
          </a:xfrm>
        </p:spPr>
        <p:txBody>
          <a:bodyPr/>
          <a:lstStyle/>
          <a:p>
            <a:r>
              <a:rPr lang="en-US" sz="3600" b="0" dirty="0" smtClean="0">
                <a:latin typeface="Franklin Gothic Book" pitchFamily="34" charset="0"/>
              </a:rPr>
              <a:t>EAST RIVER ACADEMY – Rikers Graduation  2012</a:t>
            </a:r>
            <a:endParaRPr lang="en-US" sz="3600" b="0" dirty="0">
              <a:latin typeface="Franklin Gothic Book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1289F9-9B1E-490F-98DC-DA301DCA0B52}" type="slidenum">
              <a:rPr lang="en-US" smtClean="0"/>
              <a:pPr>
                <a:defRPr/>
              </a:pPr>
              <a:t>3</a:t>
            </a:fld>
            <a:endParaRPr lang="en-US" sz="1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4038600" cy="35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832" y="1600200"/>
            <a:ext cx="352333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D1225-8095-4C6C-AEB7-1B62C7428C85}" type="slidenum">
              <a:rPr lang="en-US" smtClean="0"/>
              <a:pPr>
                <a:defRPr/>
              </a:pPr>
              <a:t>4</a:t>
            </a:fld>
            <a:endParaRPr lang="en-US" sz="1400" dirty="0"/>
          </a:p>
        </p:txBody>
      </p:sp>
      <p:pic>
        <p:nvPicPr>
          <p:cNvPr id="20483" name="Picture 3" descr="IMG_153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762000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228600" y="304800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</a:rPr>
              <a:t>GED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</a:rPr>
              <a:t>PLUS  Graduation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E2388-A561-4A6B-8C58-4EC6FBE7D97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Rectangle 3"/>
          <p:cNvSpPr txBox="1">
            <a:spLocks/>
          </p:cNvSpPr>
          <p:nvPr/>
        </p:nvSpPr>
        <p:spPr bwMode="auto">
          <a:xfrm>
            <a:off x="152400" y="304800"/>
            <a:ext cx="8153400" cy="91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2800" b="1" kern="0" dirty="0" smtClean="0">
                <a:solidFill>
                  <a:schemeClr val="tx2"/>
                </a:solidFill>
                <a:latin typeface="Franklin Gothic Book" pitchFamily="34" charset="0"/>
              </a:rPr>
              <a:t>Critical Partnerships for D79 Programs that serve Court-Involved Students</a:t>
            </a:r>
            <a:endParaRPr lang="en-US" sz="2800" b="1" kern="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762000"/>
            <a:ext cx="7848600" cy="561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8200" lvl="1" indent="-381000">
              <a:spcBef>
                <a:spcPct val="25000"/>
              </a:spcBef>
              <a:spcAft>
                <a:spcPts val="0"/>
              </a:spcAft>
              <a:buClr>
                <a:schemeClr val="tx2"/>
              </a:buClr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838200" lvl="1" indent="-381000">
              <a:spcBef>
                <a:spcPct val="25000"/>
              </a:spcBef>
              <a:spcAft>
                <a:spcPts val="0"/>
              </a:spcAft>
              <a:buClr>
                <a:schemeClr val="tx2"/>
              </a:buClr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838200" lvl="1" indent="-381000">
              <a:spcBef>
                <a:spcPct val="2500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City Agencies:</a:t>
            </a:r>
          </a:p>
          <a:p>
            <a:pPr marL="838200" lvl="1" indent="-381000">
              <a:spcBef>
                <a:spcPct val="25000"/>
              </a:spcBef>
              <a:spcAft>
                <a:spcPts val="0"/>
              </a:spcAft>
              <a:buClr>
                <a:schemeClr val="tx2"/>
              </a:buClr>
              <a:buBlip>
                <a:blip r:embed="rId2"/>
              </a:buBlip>
            </a:pPr>
            <a:r>
              <a:rPr lang="en-US" sz="1800" b="0" dirty="0" smtClean="0">
                <a:solidFill>
                  <a:schemeClr val="tx2"/>
                </a:solidFill>
              </a:rPr>
              <a:t>New York City Police </a:t>
            </a:r>
            <a:r>
              <a:rPr lang="en-US" dirty="0" smtClean="0">
                <a:solidFill>
                  <a:schemeClr val="tx2"/>
                </a:solidFill>
              </a:rPr>
              <a:t>Department/School Safety</a:t>
            </a:r>
            <a:endParaRPr lang="en-US" sz="1800" b="0" dirty="0" smtClean="0">
              <a:solidFill>
                <a:schemeClr val="tx2"/>
              </a:solidFill>
            </a:endParaRPr>
          </a:p>
          <a:p>
            <a:pPr marL="838200" lvl="1" indent="-381000">
              <a:spcBef>
                <a:spcPct val="25000"/>
              </a:spcBef>
              <a:spcAft>
                <a:spcPts val="0"/>
              </a:spcAft>
              <a:buClr>
                <a:schemeClr val="tx2"/>
              </a:buClr>
              <a:buBlip>
                <a:blip r:embed="rId2"/>
              </a:buBlip>
            </a:pPr>
            <a:r>
              <a:rPr lang="en-US" dirty="0" smtClean="0">
                <a:solidFill>
                  <a:schemeClr val="tx2"/>
                </a:solidFill>
              </a:rPr>
              <a:t>Department of Probation</a:t>
            </a:r>
          </a:p>
          <a:p>
            <a:pPr marL="838200" lvl="1" indent="-381000">
              <a:spcBef>
                <a:spcPct val="25000"/>
              </a:spcBef>
              <a:spcAft>
                <a:spcPts val="0"/>
              </a:spcAft>
              <a:buClr>
                <a:schemeClr val="tx2"/>
              </a:buClr>
              <a:buBlip>
                <a:blip r:embed="rId2"/>
              </a:buBlip>
            </a:pPr>
            <a:r>
              <a:rPr lang="en-US" sz="1800" b="0" dirty="0" smtClean="0">
                <a:solidFill>
                  <a:schemeClr val="tx2"/>
                </a:solidFill>
              </a:rPr>
              <a:t>ACS/Division of Youth and Family Justice</a:t>
            </a:r>
          </a:p>
          <a:p>
            <a:pPr marL="838200" lvl="1" indent="-381000">
              <a:spcBef>
                <a:spcPct val="25000"/>
              </a:spcBef>
              <a:spcAft>
                <a:spcPts val="0"/>
              </a:spcAft>
              <a:buClr>
                <a:schemeClr val="tx2"/>
              </a:buClr>
              <a:buBlip>
                <a:blip r:embed="rId2"/>
              </a:buBlip>
            </a:pPr>
            <a:r>
              <a:rPr lang="en-US" dirty="0" smtClean="0">
                <a:solidFill>
                  <a:schemeClr val="tx2"/>
                </a:solidFill>
              </a:rPr>
              <a:t>Department of Health and Mental Hygiene </a:t>
            </a:r>
          </a:p>
          <a:p>
            <a:pPr marL="838200" lvl="1" indent="-381000">
              <a:spcBef>
                <a:spcPct val="25000"/>
              </a:spcBef>
              <a:spcAft>
                <a:spcPts val="0"/>
              </a:spcAft>
              <a:buClr>
                <a:schemeClr val="tx2"/>
              </a:buClr>
              <a:buBlip>
                <a:blip r:embed="rId2"/>
              </a:buBlip>
            </a:pPr>
            <a:r>
              <a:rPr lang="en-US" sz="1800" b="0" dirty="0" smtClean="0">
                <a:solidFill>
                  <a:schemeClr val="tx2"/>
                </a:solidFill>
              </a:rPr>
              <a:t>Department of Youth and Community Development</a:t>
            </a:r>
          </a:p>
          <a:p>
            <a:pPr marL="838200" lvl="1" indent="-381000">
              <a:spcBef>
                <a:spcPct val="25000"/>
              </a:spcBef>
              <a:spcAft>
                <a:spcPts val="0"/>
              </a:spcAft>
              <a:buClr>
                <a:schemeClr val="tx2"/>
              </a:buClr>
              <a:buBlip>
                <a:blip r:embed="rId2"/>
              </a:buBlip>
            </a:pPr>
            <a:r>
              <a:rPr lang="en-US" dirty="0" smtClean="0">
                <a:solidFill>
                  <a:schemeClr val="tx2"/>
                </a:solidFill>
              </a:rPr>
              <a:t>Department of Correction</a:t>
            </a:r>
            <a:endParaRPr lang="en-US" sz="1800" b="0" dirty="0" smtClean="0">
              <a:solidFill>
                <a:schemeClr val="tx2"/>
              </a:solidFill>
            </a:endParaRPr>
          </a:p>
          <a:p>
            <a:pPr marL="838200" lvl="1" indent="-381000">
              <a:spcBef>
                <a:spcPct val="25000"/>
              </a:spcBef>
              <a:spcAft>
                <a:spcPts val="0"/>
              </a:spcAft>
              <a:buClr>
                <a:schemeClr val="tx2"/>
              </a:buClr>
              <a:buBlip>
                <a:blip r:embed="rId2"/>
              </a:buBlip>
            </a:pPr>
            <a:endParaRPr lang="en-US" sz="800" dirty="0" smtClean="0">
              <a:solidFill>
                <a:schemeClr val="tx2"/>
              </a:solidFill>
            </a:endParaRPr>
          </a:p>
          <a:p>
            <a:pPr marL="838200" lvl="1" indent="-381000">
              <a:spcBef>
                <a:spcPct val="2500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Interagency Committees/Networks</a:t>
            </a:r>
          </a:p>
          <a:p>
            <a:pPr marL="838200" lvl="1" indent="-381000">
              <a:spcBef>
                <a:spcPct val="10000"/>
              </a:spcBef>
              <a:spcAft>
                <a:spcPts val="0"/>
              </a:spcAft>
              <a:buClr>
                <a:schemeClr val="tx2"/>
              </a:buClr>
              <a:buBlip>
                <a:blip r:embed="rId2"/>
              </a:buBlip>
            </a:pPr>
            <a:r>
              <a:rPr lang="en-US" dirty="0" smtClean="0">
                <a:solidFill>
                  <a:schemeClr val="tx2"/>
                </a:solidFill>
              </a:rPr>
              <a:t>NYC Juvenile Justice Advisory Committee</a:t>
            </a:r>
          </a:p>
          <a:p>
            <a:pPr marL="838200" lvl="1" indent="-381000">
              <a:spcBef>
                <a:spcPct val="100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en-US" sz="1800" b="0" dirty="0" smtClean="0">
                <a:solidFill>
                  <a:schemeClr val="tx2"/>
                </a:solidFill>
              </a:rPr>
              <a:t>School Justice Taskforce</a:t>
            </a:r>
          </a:p>
          <a:p>
            <a:pPr marL="838200" lvl="1" indent="-381000">
              <a:spcBef>
                <a:spcPct val="100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en-US" sz="1800" b="0" dirty="0" smtClean="0">
                <a:solidFill>
                  <a:schemeClr val="tx2"/>
                </a:solidFill>
              </a:rPr>
              <a:t>Alcohol/Substance Abuse Provider’s (ASAP) Youth Committee</a:t>
            </a:r>
          </a:p>
          <a:p>
            <a:pPr marL="838200" lvl="1" indent="-381000">
              <a:spcBef>
                <a:spcPct val="100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en-US" dirty="0" smtClean="0">
                <a:solidFill>
                  <a:schemeClr val="tx2"/>
                </a:solidFill>
              </a:rPr>
              <a:t>ICC Court-Involved Youth Working Group </a:t>
            </a:r>
            <a:endParaRPr lang="en-US" sz="1800" b="0" dirty="0" smtClean="0">
              <a:solidFill>
                <a:schemeClr val="tx2"/>
              </a:solidFill>
            </a:endParaRPr>
          </a:p>
          <a:p>
            <a:pPr marL="838200" lvl="1" indent="-381000">
              <a:spcBef>
                <a:spcPct val="10000"/>
              </a:spcBef>
              <a:spcAft>
                <a:spcPts val="0"/>
              </a:spcAft>
              <a:buClr>
                <a:schemeClr val="tx2"/>
              </a:buClr>
              <a:buBlip>
                <a:blip r:embed="rId2"/>
              </a:buBlip>
            </a:pPr>
            <a:r>
              <a:rPr lang="en-US" dirty="0" smtClean="0">
                <a:solidFill>
                  <a:schemeClr val="tx2"/>
                </a:solidFill>
              </a:rPr>
              <a:t>Re-Entry Education Network</a:t>
            </a:r>
          </a:p>
          <a:p>
            <a:pPr marL="838200" lvl="1" indent="-381000">
              <a:spcBef>
                <a:spcPct val="100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endParaRPr lang="en-US" sz="1800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E2388-A561-4A6B-8C58-4EC6FBE7D97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Rectangle 3"/>
          <p:cNvSpPr txBox="1">
            <a:spLocks/>
          </p:cNvSpPr>
          <p:nvPr/>
        </p:nvSpPr>
        <p:spPr bwMode="auto">
          <a:xfrm>
            <a:off x="1524000" y="304800"/>
            <a:ext cx="7162800" cy="735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2800" b="1" kern="0" dirty="0" smtClean="0">
                <a:solidFill>
                  <a:schemeClr val="tx2"/>
                </a:solidFill>
                <a:latin typeface="Franklin Gothic Book" pitchFamily="34" charset="0"/>
              </a:rPr>
              <a:t>D79 Advocacy                 </a:t>
            </a:r>
            <a:r>
              <a:rPr lang="en-US" sz="2800" b="1" kern="0" dirty="0" smtClean="0">
                <a:solidFill>
                  <a:srgbClr val="1F497D"/>
                </a:solidFill>
                <a:latin typeface="Franklin Gothic Book" pitchFamily="34" charset="0"/>
              </a:rPr>
              <a:t>Solutions</a:t>
            </a:r>
            <a:endParaRPr lang="en-US" sz="2800" b="1" kern="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28600" y="990600"/>
          <a:ext cx="8686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>
          <a:xfrm>
            <a:off x="4953000" y="381000"/>
            <a:ext cx="1143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E2388-A561-4A6B-8C58-4EC6FBE7D97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Rectangle 3"/>
          <p:cNvSpPr txBox="1">
            <a:spLocks/>
          </p:cNvSpPr>
          <p:nvPr/>
        </p:nvSpPr>
        <p:spPr bwMode="auto">
          <a:xfrm>
            <a:off x="0" y="304800"/>
            <a:ext cx="8686800" cy="106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2800" b="1" kern="0" dirty="0" smtClean="0">
                <a:solidFill>
                  <a:schemeClr val="tx2"/>
                </a:solidFill>
                <a:latin typeface="Franklin Gothic Book" pitchFamily="34" charset="0"/>
              </a:rPr>
              <a:t>Current Initiatives for Students who are Court-Involved</a:t>
            </a:r>
            <a:endParaRPr lang="en-US" sz="2800" b="1" kern="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990600"/>
          <a:ext cx="8458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14424</TotalTime>
  <Words>488</Words>
  <Application>Microsoft Macintosh PowerPoint</Application>
  <PresentationFormat>On-screen Show (4:3)</PresentationFormat>
  <Paragraphs>71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 Presentation</vt:lpstr>
      <vt:lpstr>PowerPoint Presentation</vt:lpstr>
      <vt:lpstr>PowerPoint Presentation</vt:lpstr>
      <vt:lpstr>EAST RIVER ACADEMY – Rikers Graduation  2012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79 Alternative High Schools &amp; Programs</dc:title>
  <dc:creator>CFigueroa2</dc:creator>
  <cp:lastModifiedBy>Tammy Arnstein</cp:lastModifiedBy>
  <cp:revision>618</cp:revision>
  <dcterms:created xsi:type="dcterms:W3CDTF">2007-04-13T17:11:13Z</dcterms:created>
  <dcterms:modified xsi:type="dcterms:W3CDTF">2013-03-08T15:00:10Z</dcterms:modified>
</cp:coreProperties>
</file>