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wdp" ContentType="image/vnd.ms-photo"/>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2.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3.xml" ContentType="application/vnd.openxmlformats-officedocument.presentationml.notesSlide+xml"/>
  <Override PartName="/ppt/embeddings/oleObject1.bin" ContentType="application/vnd.openxmlformats-officedocument.oleObject"/>
  <Override PartName="/ppt/tags/tag38.xml" ContentType="application/vnd.openxmlformats-officedocument.presentationml.tags+xml"/>
  <Override PartName="/ppt/notesSlides/notesSlide4.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5.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6.xml" ContentType="application/vnd.openxmlformats-officedocument.presentationml.notesSlide+xml"/>
  <Override PartName="/ppt/tags/tag5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828" r:id="rId2"/>
    <p:sldMasterId id="2147483832" r:id="rId3"/>
  </p:sldMasterIdLst>
  <p:notesMasterIdLst>
    <p:notesMasterId r:id="rId20"/>
  </p:notesMasterIdLst>
  <p:sldIdLst>
    <p:sldId id="355" r:id="rId4"/>
    <p:sldId id="334" r:id="rId5"/>
    <p:sldId id="302" r:id="rId6"/>
    <p:sldId id="324" r:id="rId7"/>
    <p:sldId id="342" r:id="rId8"/>
    <p:sldId id="310" r:id="rId9"/>
    <p:sldId id="343" r:id="rId10"/>
    <p:sldId id="344" r:id="rId11"/>
    <p:sldId id="346" r:id="rId12"/>
    <p:sldId id="350" r:id="rId13"/>
    <p:sldId id="348" r:id="rId14"/>
    <p:sldId id="349" r:id="rId15"/>
    <p:sldId id="351" r:id="rId16"/>
    <p:sldId id="352" r:id="rId17"/>
    <p:sldId id="353" r:id="rId18"/>
    <p:sldId id="354" r:id="rId19"/>
  </p:sldIdLst>
  <p:sldSz cx="9144000" cy="6858000" type="screen4x3"/>
  <p:notesSz cx="7010400" cy="9296400"/>
  <p:custDataLst>
    <p:tags r:id="rId22"/>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y Hanleybrown" initials="FH" lastIdx="4" clrIdx="0"/>
  <p:cmAuthor id="1" name="Emily Gorin Malenfant" initials="EGM" lastIdx="22" clrIdx="1"/>
  <p:cmAuthor id="2" name="Samere Reid" initials="SR"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77" autoAdjust="0"/>
    <p:restoredTop sz="98252" autoAdjust="0"/>
  </p:normalViewPr>
  <p:slideViewPr>
    <p:cSldViewPr snapToObjects="1">
      <p:cViewPr>
        <p:scale>
          <a:sx n="78" d="100"/>
          <a:sy n="78" d="100"/>
        </p:scale>
        <p:origin x="-2384" y="-14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tags" Target="tags/tag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145"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6" y="2"/>
            <a:ext cx="3038145" cy="464205"/>
          </a:xfrm>
          <a:prstGeom prst="rect">
            <a:avLst/>
          </a:prstGeom>
        </p:spPr>
        <p:txBody>
          <a:bodyPr vert="horz" lIns="88139" tIns="44070" rIns="88139" bIns="44070" rtlCol="0"/>
          <a:lstStyle>
            <a:lvl1pPr algn="r">
              <a:defRPr sz="1200"/>
            </a:lvl1pPr>
          </a:lstStyle>
          <a:p>
            <a:fld id="{04C111D7-87EF-4B94-A3BD-1A1E978D9760}" type="datetimeFigureOut">
              <a:rPr lang="en-US" smtClean="0"/>
              <a:t>3/8/13</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6" y="4416100"/>
            <a:ext cx="5607711" cy="4182457"/>
          </a:xfrm>
          <a:prstGeom prst="rect">
            <a:avLst/>
          </a:prstGeom>
        </p:spPr>
        <p:txBody>
          <a:bodyPr vert="horz" lIns="88139" tIns="44070" rIns="88139" bIns="440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30660"/>
            <a:ext cx="3038145" cy="464205"/>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6" y="8830660"/>
            <a:ext cx="3038145" cy="464205"/>
          </a:xfrm>
          <a:prstGeom prst="rect">
            <a:avLst/>
          </a:prstGeom>
        </p:spPr>
        <p:txBody>
          <a:bodyPr vert="horz" lIns="88139" tIns="44070" rIns="88139" bIns="44070" rtlCol="0" anchor="b"/>
          <a:lstStyle>
            <a:lvl1pPr algn="r">
              <a:defRPr sz="1200"/>
            </a:lvl1pPr>
          </a:lstStyle>
          <a:p>
            <a:fld id="{AF25456D-0D34-4444-86F0-D6F330265127}" type="slidenum">
              <a:rPr lang="en-US" smtClean="0"/>
              <a:t>‹#›</a:t>
            </a:fld>
            <a:endParaRPr lang="en-US"/>
          </a:p>
        </p:txBody>
      </p:sp>
    </p:spTree>
    <p:extLst>
      <p:ext uri="{BB962C8B-B14F-4D97-AF65-F5344CB8AC3E}">
        <p14:creationId xmlns:p14="http://schemas.microsoft.com/office/powerpoint/2010/main" val="92459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F4E32B-120D-4300-9209-A8C90937AA45}"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25456D-0D34-4444-86F0-D6F330265127}" type="slidenum">
              <a:rPr lang="en-US" smtClean="0"/>
              <a:t>3</a:t>
            </a:fld>
            <a:endParaRPr lang="en-US"/>
          </a:p>
        </p:txBody>
      </p:sp>
    </p:spTree>
    <p:extLst>
      <p:ext uri="{BB962C8B-B14F-4D97-AF65-F5344CB8AC3E}">
        <p14:creationId xmlns:p14="http://schemas.microsoft.com/office/powerpoint/2010/main" val="325100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25456D-0D34-4444-86F0-D6F330265127}" type="slidenum">
              <a:rPr lang="en-US" smtClean="0"/>
              <a:t>4</a:t>
            </a:fld>
            <a:endParaRPr lang="en-US"/>
          </a:p>
        </p:txBody>
      </p:sp>
    </p:spTree>
    <p:extLst>
      <p:ext uri="{BB962C8B-B14F-4D97-AF65-F5344CB8AC3E}">
        <p14:creationId xmlns:p14="http://schemas.microsoft.com/office/powerpoint/2010/main" val="1938255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ABB069-24E8-4C37-B8D0-74EF0A81D3A0}"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25456D-0D34-4444-86F0-D6F330265127}" type="slidenum">
              <a:rPr lang="en-US" smtClean="0"/>
              <a:t>6</a:t>
            </a:fld>
            <a:endParaRPr lang="en-US"/>
          </a:p>
        </p:txBody>
      </p:sp>
    </p:spTree>
    <p:extLst>
      <p:ext uri="{BB962C8B-B14F-4D97-AF65-F5344CB8AC3E}">
        <p14:creationId xmlns:p14="http://schemas.microsoft.com/office/powerpoint/2010/main" val="2966817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25456D-0D34-4444-86F0-D6F330265127}"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982519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25456D-0D34-4444-86F0-D6F330265127}" type="slidenum">
              <a:rPr lang="en-US" smtClean="0"/>
              <a:t>8</a:t>
            </a:fld>
            <a:endParaRPr lang="en-US"/>
          </a:p>
        </p:txBody>
      </p:sp>
    </p:spTree>
    <p:extLst>
      <p:ext uri="{BB962C8B-B14F-4D97-AF65-F5344CB8AC3E}">
        <p14:creationId xmlns:p14="http://schemas.microsoft.com/office/powerpoint/2010/main" val="1404699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6" name="Rectangle 8"/>
          <p:cNvSpPr>
            <a:spLocks noChangeArrowheads="1"/>
          </p:cNvSpPr>
          <p:nvPr userDrawn="1"/>
        </p:nvSpPr>
        <p:spPr bwMode="auto">
          <a:xfrm>
            <a:off x="0" y="6399213"/>
            <a:ext cx="9144000" cy="458787"/>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8" name="Rectangle 12"/>
          <p:cNvSpPr>
            <a:spLocks noChangeArrowheads="1"/>
          </p:cNvSpPr>
          <p:nvPr userDrawn="1"/>
        </p:nvSpPr>
        <p:spPr bwMode="auto">
          <a:xfrm>
            <a:off x="4355307" y="6611779"/>
            <a:ext cx="4333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5720" rIns="90488" bIns="45720"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pic>
        <p:nvPicPr>
          <p:cNvPr id="9" name="Picture 16"/>
          <p:cNvPicPr>
            <a:picLocks noChangeAspect="1"/>
          </p:cNvPicPr>
          <p:nvPr userDrawn="1"/>
        </p:nvPicPr>
        <p:blipFill>
          <a:blip r:embed="rId2">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bg1"/>
                </a:solidFill>
                <a:latin typeface="+mj-lt"/>
              </a:rPr>
              <a:t>© </a:t>
            </a:r>
            <a:r>
              <a:rPr lang="en-US" sz="600" dirty="0" smtClean="0">
                <a:solidFill>
                  <a:schemeClr val="bg1"/>
                </a:solidFill>
                <a:latin typeface="+mj-lt"/>
              </a:rPr>
              <a:t>2012 </a:t>
            </a:r>
            <a:r>
              <a:rPr lang="en-US" sz="600" dirty="0">
                <a:solidFill>
                  <a:schemeClr val="bg1"/>
                </a:solidFill>
                <a:latin typeface="+mj-lt"/>
              </a:rPr>
              <a:t>FSG</a:t>
            </a:r>
          </a:p>
        </p:txBody>
      </p:sp>
    </p:spTree>
    <p:extLst>
      <p:ext uri="{BB962C8B-B14F-4D97-AF65-F5344CB8AC3E}">
        <p14:creationId xmlns:p14="http://schemas.microsoft.com/office/powerpoint/2010/main" val="33376396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25"/>
          <p:cNvSpPr>
            <a:spLocks noChangeArrowheads="1"/>
          </p:cNvSpPr>
          <p:nvPr userDrawn="1"/>
        </p:nvSpPr>
        <p:spPr bwMode="auto">
          <a:xfrm>
            <a:off x="0" y="1868488"/>
            <a:ext cx="9144000" cy="4532312"/>
          </a:xfrm>
          <a:prstGeom prst="rect">
            <a:avLst/>
          </a:prstGeom>
          <a:solidFill>
            <a:srgbClr val="0046A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US" sz="1000" dirty="0">
              <a:solidFill>
                <a:srgbClr val="000000"/>
              </a:solidFill>
              <a:latin typeface="Arial" charset="0"/>
            </a:endParaRPr>
          </a:p>
        </p:txBody>
      </p:sp>
      <p:pic>
        <p:nvPicPr>
          <p:cNvPr id="6" name="Picture 16"/>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0" y="0"/>
            <a:ext cx="91440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15"/>
          <p:cNvSpPr>
            <a:spLocks noGrp="1" noChangeArrowheads="1"/>
          </p:cNvSpPr>
          <p:nvPr>
            <p:ph type="subTitle" sz="quarter" idx="1"/>
          </p:nvPr>
        </p:nvSpPr>
        <p:spPr>
          <a:xfrm>
            <a:off x="2552703" y="4038601"/>
            <a:ext cx="4038599" cy="307777"/>
          </a:xfrm>
          <a:prstGeom prst="rect">
            <a:avLst/>
          </a:prstGeom>
        </p:spPr>
        <p:txBody>
          <a:bodyPr>
            <a:spAutoFit/>
          </a:bodyPr>
          <a:lstStyle>
            <a:lvl1pPr marL="0" indent="0" algn="ctr">
              <a:buFontTx/>
              <a:buNone/>
              <a:defRPr sz="1400" i="1">
                <a:solidFill>
                  <a:srgbClr val="FFFFFF"/>
                </a:solidFill>
                <a:latin typeface="Arial" pitchFamily="34" charset="0"/>
                <a:cs typeface="Arial" pitchFamily="34" charset="0"/>
              </a:defRPr>
            </a:lvl1pPr>
          </a:lstStyle>
          <a:p>
            <a:r>
              <a:rPr lang="en-US" dirty="0"/>
              <a:t>Click to edit Master Client Name style</a:t>
            </a:r>
          </a:p>
        </p:txBody>
      </p:sp>
      <p:sp>
        <p:nvSpPr>
          <p:cNvPr id="24" name="Rectangle 16"/>
          <p:cNvSpPr>
            <a:spLocks noGrp="1" noChangeArrowheads="1"/>
          </p:cNvSpPr>
          <p:nvPr>
            <p:ph type="ctrTitle" sz="quarter"/>
          </p:nvPr>
        </p:nvSpPr>
        <p:spPr>
          <a:xfrm>
            <a:off x="1828800" y="2438400"/>
            <a:ext cx="5486400" cy="461665"/>
          </a:xfrm>
          <a:prstGeom prst="rect">
            <a:avLst/>
          </a:prstGeom>
        </p:spPr>
        <p:txBody>
          <a:bodyPr tIns="45720" bIns="45720">
            <a:spAutoFit/>
          </a:bodyPr>
          <a:lstStyle>
            <a:lvl1pPr algn="ctr">
              <a:defRPr sz="2400" b="1">
                <a:solidFill>
                  <a:schemeClr val="bg1"/>
                </a:solidFill>
                <a:latin typeface="Arial" pitchFamily="34" charset="0"/>
                <a:cs typeface="Arial" pitchFamily="34" charset="0"/>
              </a:defRPr>
            </a:lvl1pPr>
          </a:lstStyle>
          <a:p>
            <a:r>
              <a:rPr lang="en-US" dirty="0"/>
              <a:t>Click to edit Master title </a:t>
            </a:r>
            <a:r>
              <a:rPr lang="en-US" dirty="0" smtClean="0"/>
              <a:t>style</a:t>
            </a:r>
            <a:endParaRPr lang="en-US" dirty="0"/>
          </a:p>
        </p:txBody>
      </p:sp>
      <p:sp>
        <p:nvSpPr>
          <p:cNvPr id="10" name="Text Placeholder 2"/>
          <p:cNvSpPr>
            <a:spLocks noGrp="1"/>
          </p:cNvSpPr>
          <p:nvPr>
            <p:ph type="body" sz="quarter" idx="11"/>
          </p:nvPr>
        </p:nvSpPr>
        <p:spPr>
          <a:xfrm>
            <a:off x="2552700" y="5559552"/>
            <a:ext cx="4038600" cy="276999"/>
          </a:xfrm>
          <a:prstGeom prst="rect">
            <a:avLst/>
          </a:prstGeom>
        </p:spPr>
        <p:txBody>
          <a:bodyPr>
            <a:spAutoFit/>
          </a:bodyPr>
          <a:lstStyle>
            <a:lvl1pPr marL="0" indent="0" algn="ctr">
              <a:buNone/>
              <a:defRPr sz="1200" i="0">
                <a:solidFill>
                  <a:schemeClr val="bg1"/>
                </a:solidFill>
                <a:latin typeface="Arial" pitchFamily="34" charset="0"/>
                <a:cs typeface="Arial" pitchFamily="34" charset="0"/>
              </a:defRPr>
            </a:lvl1pPr>
            <a:lvl2pPr>
              <a:defRPr sz="1600" i="1">
                <a:solidFill>
                  <a:schemeClr val="bg1"/>
                </a:solidFill>
                <a:latin typeface="Arial" pitchFamily="34" charset="0"/>
                <a:cs typeface="Arial" pitchFamily="34" charset="0"/>
              </a:defRPr>
            </a:lvl2pPr>
            <a:lvl3pPr>
              <a:defRPr sz="1600" i="1">
                <a:solidFill>
                  <a:schemeClr val="bg1"/>
                </a:solidFill>
                <a:latin typeface="Arial" pitchFamily="34" charset="0"/>
                <a:cs typeface="Arial" pitchFamily="34" charset="0"/>
              </a:defRPr>
            </a:lvl3pPr>
            <a:lvl4pPr>
              <a:defRPr sz="1600" i="1">
                <a:solidFill>
                  <a:schemeClr val="bg1"/>
                </a:solidFill>
                <a:latin typeface="Arial" pitchFamily="34" charset="0"/>
                <a:cs typeface="Arial" pitchFamily="34" charset="0"/>
              </a:defRPr>
            </a:lvl4pPr>
            <a:lvl5pPr>
              <a:defRPr sz="1600" i="1">
                <a:solidFill>
                  <a:schemeClr val="bg1"/>
                </a:solidFill>
                <a:latin typeface="Arial" pitchFamily="34" charset="0"/>
                <a:cs typeface="Arial"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2817310041"/>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gray">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7" name="Rectangle 11"/>
          <p:cNvSpPr>
            <a:spLocks noChangeArrowheads="1"/>
          </p:cNvSpPr>
          <p:nvPr userDrawn="1"/>
        </p:nvSpPr>
        <p:spPr bwMode="gray">
          <a:xfrm>
            <a:off x="8294085" y="6669360"/>
            <a:ext cx="554640"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000000"/>
                </a:solidFill>
              </a:rPr>
              <a:t>© </a:t>
            </a:r>
            <a:r>
              <a:rPr lang="en-US" sz="600" dirty="0" smtClean="0">
                <a:solidFill>
                  <a:srgbClr val="000000"/>
                </a:solidFill>
              </a:rPr>
              <a:t>2012 </a:t>
            </a:r>
            <a:r>
              <a:rPr lang="en-US" sz="600" dirty="0">
                <a:solidFill>
                  <a:srgbClr val="000000"/>
                </a:solidFill>
              </a:rPr>
              <a:t>FSG</a:t>
            </a:r>
          </a:p>
        </p:txBody>
      </p:sp>
      <p:sp>
        <p:nvSpPr>
          <p:cNvPr id="8" name="Rectangle 12"/>
          <p:cNvSpPr>
            <a:spLocks noChangeArrowheads="1"/>
          </p:cNvSpPr>
          <p:nvPr userDrawn="1"/>
        </p:nvSpPr>
        <p:spPr bwMode="gray">
          <a:xfrm>
            <a:off x="4355307" y="6621288"/>
            <a:ext cx="4333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spAutoFit/>
          </a:bodyPr>
          <a:lstStyle/>
          <a:p>
            <a:pPr algn="ctr" eaLnBrk="0" hangingPunct="0"/>
            <a:fld id="{090EB062-F74A-48E3-949C-AE146B96ACCE}" type="slidenum">
              <a:rPr lang="en-US" sz="1000">
                <a:solidFill>
                  <a:srgbClr val="000000"/>
                </a:solidFill>
                <a:latin typeface="Arial"/>
              </a:rPr>
              <a:pPr algn="ctr" eaLnBrk="0" hangingPunct="0"/>
              <a:t>‹#›</a:t>
            </a:fld>
            <a:endParaRPr lang="en-US" sz="1000" dirty="0">
              <a:solidFill>
                <a:srgbClr val="000000"/>
              </a:solidFill>
              <a:latin typeface="Arial"/>
            </a:endParaRPr>
          </a:p>
        </p:txBody>
      </p:sp>
      <p:pic>
        <p:nvPicPr>
          <p:cNvPr id="9" name="Picture 16"/>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bwMode="gray">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gray">
          <a:xfrm>
            <a:off x="8113713" y="-7938"/>
            <a:ext cx="750887" cy="27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sz="1200" b="1" dirty="0">
                <a:solidFill>
                  <a:srgbClr val="FFFFFF"/>
                </a:solidFill>
              </a:rPr>
              <a:t>FSG.ORG</a:t>
            </a:r>
            <a:endParaRPr lang="en-US" sz="1200" b="1" dirty="0">
              <a:solidFill>
                <a:srgbClr val="000000"/>
              </a:solidFill>
            </a:endParaRPr>
          </a:p>
        </p:txBody>
      </p:sp>
      <p:sp>
        <p:nvSpPr>
          <p:cNvPr id="12" name="Rectangle 8"/>
          <p:cNvSpPr>
            <a:spLocks noGrp="1" noChangeArrowheads="1"/>
          </p:cNvSpPr>
          <p:nvPr>
            <p:ph type="title"/>
          </p:nvPr>
        </p:nvSpPr>
        <p:spPr bwMode="gray">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smtClean="0"/>
              <a:t>Click to edit Master title style</a:t>
            </a:r>
            <a:endParaRPr lang="en-US" dirty="0" smtClean="0"/>
          </a:p>
        </p:txBody>
      </p:sp>
      <p:sp>
        <p:nvSpPr>
          <p:cNvPr id="16" name="Text Placeholder 15"/>
          <p:cNvSpPr>
            <a:spLocks noGrp="1"/>
          </p:cNvSpPr>
          <p:nvPr>
            <p:ph type="body" sz="quarter" idx="11"/>
          </p:nvPr>
        </p:nvSpPr>
        <p:spPr bwMode="gray">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bwMode="gray">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bwMode="gray">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Tree>
    <p:extLst>
      <p:ext uri="{BB962C8B-B14F-4D97-AF65-F5344CB8AC3E}">
        <p14:creationId xmlns:p14="http://schemas.microsoft.com/office/powerpoint/2010/main" val="33248005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ld FSG Content">
    <p:spTree>
      <p:nvGrpSpPr>
        <p:cNvPr id="1" name=""/>
        <p:cNvGrpSpPr/>
        <p:nvPr/>
      </p:nvGrpSpPr>
      <p:grpSpPr>
        <a:xfrm>
          <a:off x="0" y="0"/>
          <a:ext cx="0" cy="0"/>
          <a:chOff x="0" y="0"/>
          <a:chExt cx="0" cy="0"/>
        </a:xfrm>
      </p:grpSpPr>
      <p:sp>
        <p:nvSpPr>
          <p:cNvPr id="5" name="Line 10"/>
          <p:cNvSpPr>
            <a:spLocks noChangeShapeType="1"/>
          </p:cNvSpPr>
          <p:nvPr userDrawn="1"/>
        </p:nvSpPr>
        <p:spPr bwMode="auto">
          <a:xfrm>
            <a:off x="379413" y="331788"/>
            <a:ext cx="8386762"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outerShdw>
                </a:effectLst>
              </a14:hiddenEffects>
            </a:ext>
          </a:extLst>
        </p:spPr>
        <p:txBody>
          <a:bodyPr wrap="none" anchor="ctr"/>
          <a:lstStyle/>
          <a:p>
            <a:endParaRPr lang="en-US" dirty="0">
              <a:solidFill>
                <a:srgbClr val="000000"/>
              </a:solidFill>
            </a:endParaRPr>
          </a:p>
        </p:txBody>
      </p:sp>
      <p:sp>
        <p:nvSpPr>
          <p:cNvPr id="7" name="Rectangle 12"/>
          <p:cNvSpPr>
            <a:spLocks noChangeArrowheads="1"/>
          </p:cNvSpPr>
          <p:nvPr userDrawn="1"/>
        </p:nvSpPr>
        <p:spPr bwMode="auto">
          <a:xfrm>
            <a:off x="4354513" y="6629400"/>
            <a:ext cx="433387"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fld id="{7021B6C9-0E50-4BE2-AA83-59638293FDC4}" type="slidenum">
              <a:rPr lang="en-US" sz="1200">
                <a:solidFill>
                  <a:srgbClr val="000000"/>
                </a:solidFill>
              </a:rPr>
              <a:pPr algn="ctr" eaLnBrk="0" hangingPunct="0"/>
              <a:t>‹#›</a:t>
            </a:fld>
            <a:endParaRPr lang="en-US" sz="1200" dirty="0">
              <a:solidFill>
                <a:srgbClr val="000000"/>
              </a:solidFill>
            </a:endParaRPr>
          </a:p>
        </p:txBody>
      </p:sp>
      <p:sp>
        <p:nvSpPr>
          <p:cNvPr id="8" name="Rectangle 8"/>
          <p:cNvSpPr>
            <a:spLocks noGrp="1" noChangeArrowheads="1"/>
          </p:cNvSpPr>
          <p:nvPr>
            <p:ph type="title"/>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endParaRPr lang="en-US" dirty="0" smtClean="0"/>
          </a:p>
        </p:txBody>
      </p:sp>
      <p:sp>
        <p:nvSpPr>
          <p:cNvPr id="9" name="Text Placeholder 15"/>
          <p:cNvSpPr>
            <a:spLocks noGrp="1"/>
          </p:cNvSpPr>
          <p:nvPr>
            <p:ph type="body" sz="quarter" idx="11"/>
          </p:nvPr>
        </p:nvSpPr>
        <p:spPr>
          <a:xfrm>
            <a:off x="365760" y="1371600"/>
            <a:ext cx="8412480" cy="46482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2"/>
          <p:cNvSpPr>
            <a:spLocks noGrp="1"/>
          </p:cNvSpPr>
          <p:nvPr>
            <p:ph type="body" sz="quarter" idx="12" hasCustomPrompt="1"/>
          </p:nvPr>
        </p:nvSpPr>
        <p:spPr>
          <a:xfrm>
            <a:off x="365760" y="6248400"/>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2" name="Text Placeholder 11"/>
          <p:cNvSpPr>
            <a:spLocks noGrp="1"/>
          </p:cNvSpPr>
          <p:nvPr>
            <p:ph type="body" sz="quarter" idx="13"/>
          </p:nvPr>
        </p:nvSpPr>
        <p:spPr>
          <a:xfrm>
            <a:off x="379413" y="21516"/>
            <a:ext cx="8386762" cy="331788"/>
          </a:xfrm>
          <a:prstGeom prst="rect">
            <a:avLst/>
          </a:prstGeom>
        </p:spPr>
        <p:txBody>
          <a:bodyPr/>
          <a:lstStyle>
            <a:lvl1pPr marL="0" indent="0">
              <a:buNone/>
              <a:defRPr sz="1600" b="0"/>
            </a:lvl1pPr>
            <a:lvl2pPr>
              <a:defRPr sz="1400"/>
            </a:lvl2pPr>
            <a:lvl3pPr>
              <a:defRPr sz="1200"/>
            </a:lvl3pPr>
            <a:lvl4pPr>
              <a:defRPr sz="1100"/>
            </a:lvl4pPr>
            <a:lvl5pPr>
              <a:defRPr sz="1100"/>
            </a:lvl5pPr>
          </a:lstStyle>
          <a:p>
            <a:pPr lvl="0"/>
            <a:r>
              <a:rPr lang="en-US" dirty="0" smtClean="0"/>
              <a:t>Click to edit Master text styles</a:t>
            </a:r>
          </a:p>
        </p:txBody>
      </p:sp>
      <p:sp>
        <p:nvSpPr>
          <p:cNvPr id="14" name="Rectangle 11"/>
          <p:cNvSpPr>
            <a:spLocks noChangeArrowheads="1"/>
          </p:cNvSpPr>
          <p:nvPr userDrawn="1"/>
        </p:nvSpPr>
        <p:spPr bwMode="auto">
          <a:xfrm>
            <a:off x="8294085" y="6661674"/>
            <a:ext cx="554640"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000000"/>
                </a:solidFill>
              </a:rPr>
              <a:t>© 2010 FSG</a:t>
            </a:r>
          </a:p>
        </p:txBody>
      </p:sp>
      <p:sp>
        <p:nvSpPr>
          <p:cNvPr id="15" name="Rectangle 11"/>
          <p:cNvSpPr>
            <a:spLocks noChangeArrowheads="1"/>
          </p:cNvSpPr>
          <p:nvPr userDrawn="1"/>
        </p:nvSpPr>
        <p:spPr bwMode="auto">
          <a:xfrm>
            <a:off x="370242" y="6646286"/>
            <a:ext cx="588304" cy="212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eaLnBrk="0" hangingPunct="0"/>
            <a:r>
              <a:rPr lang="en-US" sz="800" dirty="0" smtClean="0">
                <a:solidFill>
                  <a:srgbClr val="000000"/>
                </a:solidFill>
              </a:rPr>
              <a:t>File name</a:t>
            </a:r>
            <a:endParaRPr lang="en-US" sz="800" dirty="0">
              <a:solidFill>
                <a:srgbClr val="000000"/>
              </a:solidFill>
            </a:endParaRPr>
          </a:p>
        </p:txBody>
      </p:sp>
    </p:spTree>
    <p:extLst>
      <p:ext uri="{BB962C8B-B14F-4D97-AF65-F5344CB8AC3E}">
        <p14:creationId xmlns:p14="http://schemas.microsoft.com/office/powerpoint/2010/main" val="2353842914"/>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6" name="Rectangle 8"/>
          <p:cNvSpPr>
            <a:spLocks noChangeArrowheads="1"/>
          </p:cNvSpPr>
          <p:nvPr userDrawn="1"/>
        </p:nvSpPr>
        <p:spPr bwMode="auto">
          <a:xfrm>
            <a:off x="0" y="6675120"/>
            <a:ext cx="9144000" cy="18288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8" name="Rectangle 12"/>
          <p:cNvSpPr>
            <a:spLocks noChangeArrowheads="1"/>
          </p:cNvSpPr>
          <p:nvPr userDrawn="1"/>
        </p:nvSpPr>
        <p:spPr bwMode="auto">
          <a:xfrm>
            <a:off x="4402081" y="6667179"/>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pic>
        <p:nvPicPr>
          <p:cNvPr id="9" name="Picture 16"/>
          <p:cNvPicPr>
            <a:picLocks noChangeAspect="1"/>
          </p:cNvPicPr>
          <p:nvPr userDrawn="1"/>
        </p:nvPicPr>
        <p:blipFill>
          <a:blip r:embed="rId2">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bg1"/>
                </a:solidFill>
                <a:latin typeface="+mj-lt"/>
              </a:rPr>
              <a:t>© </a:t>
            </a:r>
            <a:r>
              <a:rPr lang="en-US" sz="600" dirty="0" smtClean="0">
                <a:solidFill>
                  <a:schemeClr val="bg1"/>
                </a:solidFill>
                <a:latin typeface="+mj-lt"/>
              </a:rPr>
              <a:t>2012 </a:t>
            </a:r>
            <a:r>
              <a:rPr lang="en-US" sz="600" dirty="0">
                <a:solidFill>
                  <a:schemeClr val="bg1"/>
                </a:solidFill>
                <a:latin typeface="+mj-lt"/>
              </a:rPr>
              <a:t>FSG</a:t>
            </a:r>
          </a:p>
        </p:txBody>
      </p:sp>
    </p:spTree>
    <p:extLst>
      <p:ext uri="{BB962C8B-B14F-4D97-AF65-F5344CB8AC3E}">
        <p14:creationId xmlns:p14="http://schemas.microsoft.com/office/powerpoint/2010/main" val="14791756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a:prstGeom prst="rect">
            <a:avLst/>
          </a:prstGeo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rot="5400000">
            <a:off x="7589045" y="1081881"/>
            <a:ext cx="2011362" cy="384175"/>
          </a:xfrm>
          <a:prstGeom prst="rect">
            <a:avLst/>
          </a:prstGeom>
        </p:spPr>
        <p:txBody>
          <a:bodyPr rtlCol="0"/>
          <a:lstStyle>
            <a:lvl1pPr>
              <a:defRPr/>
            </a:lvl1pPr>
          </a:lstStyle>
          <a:p>
            <a:pPr>
              <a:defRPr/>
            </a:pPr>
            <a:fld id="{A062B27C-80BA-468D-9FA4-7468C6DA0BEC}" type="datetimeFigureOut">
              <a:rPr lang="en-US"/>
              <a:pPr>
                <a:defRPr/>
              </a:pPr>
              <a:t>3/8/13</a:t>
            </a:fld>
            <a:endParaRPr lang="en-US"/>
          </a:p>
        </p:txBody>
      </p:sp>
      <p:sp>
        <p:nvSpPr>
          <p:cNvPr id="5" name="Slide Number Placeholder 8"/>
          <p:cNvSpPr>
            <a:spLocks noGrp="1"/>
          </p:cNvSpPr>
          <p:nvPr>
            <p:ph type="sldNum" sz="quarter" idx="11"/>
          </p:nvPr>
        </p:nvSpPr>
        <p:spPr>
          <a:xfrm>
            <a:off x="8129588" y="5734050"/>
            <a:ext cx="609600" cy="520700"/>
          </a:xfrm>
          <a:prstGeom prst="rect">
            <a:avLst/>
          </a:prstGeom>
        </p:spPr>
        <p:txBody>
          <a:bodyPr rtlCol="0"/>
          <a:lstStyle>
            <a:lvl1pPr>
              <a:defRPr/>
            </a:lvl1pPr>
          </a:lstStyle>
          <a:p>
            <a:pPr>
              <a:defRPr/>
            </a:pPr>
            <a:fld id="{ED6FFF98-E078-48D3-BFFE-8293E5C12542}" type="slidenum">
              <a:rPr lang="en-US"/>
              <a:pPr>
                <a:defRPr/>
              </a:pPr>
              <a:t>‹#›</a:t>
            </a:fld>
            <a:endParaRPr lang="en-US"/>
          </a:p>
        </p:txBody>
      </p:sp>
      <p:sp>
        <p:nvSpPr>
          <p:cNvPr id="6" name="Footer Placeholder 9"/>
          <p:cNvSpPr>
            <a:spLocks noGrp="1"/>
          </p:cNvSpPr>
          <p:nvPr>
            <p:ph type="ftr" sz="quarter" idx="12"/>
          </p:nvPr>
        </p:nvSpPr>
        <p:spPr>
          <a:xfrm rot="5400000">
            <a:off x="6989763" y="3736975"/>
            <a:ext cx="3200400" cy="365125"/>
          </a:xfrm>
          <a:prstGeom prst="rect">
            <a:avLst/>
          </a:prstGeom>
        </p:spPr>
        <p:txBody>
          <a:bodyPr rtlCol="0"/>
          <a:lstStyle>
            <a:lvl1pPr>
              <a:defRPr/>
            </a:lvl1pPr>
          </a:lstStyle>
          <a:p>
            <a:pPr>
              <a:defRPr/>
            </a:pPr>
            <a:endParaRPr lang="en-US"/>
          </a:p>
        </p:txBody>
      </p:sp>
    </p:spTree>
    <p:extLst>
      <p:ext uri="{BB962C8B-B14F-4D97-AF65-F5344CB8AC3E}">
        <p14:creationId xmlns:p14="http://schemas.microsoft.com/office/powerpoint/2010/main" val="8842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 FSG Layout-Blank">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6" name="Rectangle 8"/>
          <p:cNvSpPr>
            <a:spLocks noChangeArrowheads="1"/>
          </p:cNvSpPr>
          <p:nvPr userDrawn="1"/>
        </p:nvSpPr>
        <p:spPr bwMode="auto">
          <a:xfrm>
            <a:off x="0" y="6399213"/>
            <a:ext cx="9144000" cy="458787"/>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8" name="Rectangle 12"/>
          <p:cNvSpPr>
            <a:spLocks noChangeArrowheads="1"/>
          </p:cNvSpPr>
          <p:nvPr userDrawn="1"/>
        </p:nvSpPr>
        <p:spPr bwMode="auto">
          <a:xfrm>
            <a:off x="4355307" y="6611779"/>
            <a:ext cx="4333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5720" rIns="90488" bIns="45720"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pic>
        <p:nvPicPr>
          <p:cNvPr id="9" name="Picture 16"/>
          <p:cNvPicPr>
            <a:picLocks noChangeAspect="1"/>
          </p:cNvPicPr>
          <p:nvPr userDrawn="1"/>
        </p:nvPicPr>
        <p:blipFill>
          <a:blip r:embed="rId2">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bg1"/>
                </a:solidFill>
                <a:latin typeface="+mj-lt"/>
              </a:rPr>
              <a:t>© </a:t>
            </a:r>
            <a:r>
              <a:rPr lang="en-US" sz="600" dirty="0" smtClean="0">
                <a:solidFill>
                  <a:schemeClr val="bg1"/>
                </a:solidFill>
                <a:latin typeface="+mj-lt"/>
              </a:rPr>
              <a:t>2012 </a:t>
            </a:r>
            <a:r>
              <a:rPr lang="en-US" sz="600" dirty="0">
                <a:solidFill>
                  <a:schemeClr val="bg1"/>
                </a:solidFill>
                <a:latin typeface="+mj-lt"/>
              </a:rPr>
              <a:t>FSG</a:t>
            </a:r>
          </a:p>
        </p:txBody>
      </p:sp>
    </p:spTree>
    <p:extLst>
      <p:ext uri="{BB962C8B-B14F-4D97-AF65-F5344CB8AC3E}">
        <p14:creationId xmlns:p14="http://schemas.microsoft.com/office/powerpoint/2010/main" val="524289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6" name="Rectangle 8"/>
          <p:cNvSpPr>
            <a:spLocks noChangeArrowheads="1"/>
          </p:cNvSpPr>
          <p:nvPr userDrawn="1"/>
        </p:nvSpPr>
        <p:spPr bwMode="auto">
          <a:xfrm>
            <a:off x="0" y="6675120"/>
            <a:ext cx="9144000" cy="18288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8" name="Rectangle 12"/>
          <p:cNvSpPr>
            <a:spLocks noChangeArrowheads="1"/>
          </p:cNvSpPr>
          <p:nvPr userDrawn="1"/>
        </p:nvSpPr>
        <p:spPr bwMode="auto">
          <a:xfrm>
            <a:off x="4402081" y="6667179"/>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pic>
        <p:nvPicPr>
          <p:cNvPr id="9" name="Picture 16"/>
          <p:cNvPicPr>
            <a:picLocks noChangeAspect="1"/>
          </p:cNvPicPr>
          <p:nvPr userDrawn="1"/>
        </p:nvPicPr>
        <p:blipFill>
          <a:blip r:embed="rId2">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bg1"/>
                </a:solidFill>
                <a:latin typeface="+mj-lt"/>
              </a:rPr>
              <a:t>© </a:t>
            </a:r>
            <a:r>
              <a:rPr lang="en-US" sz="600" dirty="0" smtClean="0">
                <a:solidFill>
                  <a:schemeClr val="bg1"/>
                </a:solidFill>
                <a:latin typeface="+mj-lt"/>
              </a:rPr>
              <a:t>2012 </a:t>
            </a:r>
            <a:r>
              <a:rPr lang="en-US" sz="600" dirty="0">
                <a:solidFill>
                  <a:schemeClr val="bg1"/>
                </a:solidFill>
                <a:latin typeface="+mj-lt"/>
              </a:rPr>
              <a:t>FSG</a:t>
            </a:r>
          </a:p>
        </p:txBody>
      </p:sp>
    </p:spTree>
    <p:extLst>
      <p:ext uri="{BB962C8B-B14F-4D97-AF65-F5344CB8AC3E}">
        <p14:creationId xmlns:p14="http://schemas.microsoft.com/office/powerpoint/2010/main" val="25483439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6" name="Rectangle 8"/>
          <p:cNvSpPr>
            <a:spLocks noChangeArrowheads="1"/>
          </p:cNvSpPr>
          <p:nvPr userDrawn="1"/>
        </p:nvSpPr>
        <p:spPr bwMode="auto">
          <a:xfrm>
            <a:off x="0" y="6675120"/>
            <a:ext cx="9144000" cy="18288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pic>
        <p:nvPicPr>
          <p:cNvPr id="9" name="Picture 16"/>
          <p:cNvPicPr>
            <a:picLocks noChangeAspect="1"/>
          </p:cNvPicPr>
          <p:nvPr userDrawn="1"/>
        </p:nvPicPr>
        <p:blipFill>
          <a:blip r:embed="rId2">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1" name="Rectangle 12"/>
          <p:cNvSpPr>
            <a:spLocks noChangeArrowheads="1"/>
          </p:cNvSpPr>
          <p:nvPr userDrawn="1"/>
        </p:nvSpPr>
        <p:spPr bwMode="auto">
          <a:xfrm>
            <a:off x="4402081" y="6667179"/>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sp>
        <p:nvSpPr>
          <p:cNvPr id="14"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bg1"/>
                </a:solidFill>
                <a:latin typeface="+mj-lt"/>
              </a:rPr>
              <a:t>© </a:t>
            </a:r>
            <a:r>
              <a:rPr lang="en-US" sz="600" dirty="0" smtClean="0">
                <a:solidFill>
                  <a:schemeClr val="bg1"/>
                </a:solidFill>
                <a:latin typeface="+mj-lt"/>
              </a:rPr>
              <a:t>2012 </a:t>
            </a:r>
            <a:r>
              <a:rPr lang="en-US" sz="600" dirty="0">
                <a:solidFill>
                  <a:schemeClr val="bg1"/>
                </a:solidFill>
                <a:latin typeface="+mj-lt"/>
              </a:rPr>
              <a:t>FSG</a:t>
            </a:r>
          </a:p>
        </p:txBody>
      </p:sp>
    </p:spTree>
    <p:extLst>
      <p:ext uri="{BB962C8B-B14F-4D97-AF65-F5344CB8AC3E}">
        <p14:creationId xmlns:p14="http://schemas.microsoft.com/office/powerpoint/2010/main" val="5251961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ew FSG Layout - no grey box">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pic>
        <p:nvPicPr>
          <p:cNvPr id="9" name="Picture 16"/>
          <p:cNvPicPr>
            <a:picLocks noChangeAspect="1"/>
          </p:cNvPicPr>
          <p:nvPr userDrawn="1"/>
        </p:nvPicPr>
        <p:blipFill>
          <a:blip r:embed="rId2">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1" name="Rectangle 12"/>
          <p:cNvSpPr>
            <a:spLocks noChangeArrowheads="1"/>
          </p:cNvSpPr>
          <p:nvPr userDrawn="1"/>
        </p:nvSpPr>
        <p:spPr bwMode="auto">
          <a:xfrm>
            <a:off x="4401287" y="6611779"/>
            <a:ext cx="3398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5720" rIns="90488" bIns="45720" anchor="ctr">
            <a:spAutoFit/>
          </a:bodyPr>
          <a:lstStyle/>
          <a:p>
            <a:pPr algn="ctr" eaLnBrk="0" hangingPunct="0"/>
            <a:fld id="{090EB062-F74A-48E3-949C-AE146B96ACCE}" type="slidenum">
              <a:rPr lang="en-US" sz="1000">
                <a:solidFill>
                  <a:schemeClr val="tx1"/>
                </a:solidFill>
                <a:latin typeface="+mj-lt"/>
              </a:rPr>
              <a:pPr algn="ctr" eaLnBrk="0" hangingPunct="0"/>
              <a:t>‹#›</a:t>
            </a:fld>
            <a:endParaRPr lang="en-US" sz="1000" dirty="0">
              <a:solidFill>
                <a:schemeClr val="tx1"/>
              </a:solidFill>
              <a:latin typeface="+mj-lt"/>
            </a:endParaRPr>
          </a:p>
        </p:txBody>
      </p:sp>
      <p:sp>
        <p:nvSpPr>
          <p:cNvPr id="15"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tx1"/>
                </a:solidFill>
                <a:latin typeface="+mj-lt"/>
              </a:rPr>
              <a:t>© </a:t>
            </a:r>
            <a:r>
              <a:rPr lang="en-US" sz="600" dirty="0" smtClean="0">
                <a:solidFill>
                  <a:schemeClr val="tx1"/>
                </a:solidFill>
                <a:latin typeface="+mj-lt"/>
              </a:rPr>
              <a:t>2012 </a:t>
            </a:r>
            <a:r>
              <a:rPr lang="en-US" sz="600" dirty="0">
                <a:solidFill>
                  <a:schemeClr val="tx1"/>
                </a:solidFill>
                <a:latin typeface="+mj-lt"/>
              </a:rPr>
              <a:t>FSG</a:t>
            </a:r>
          </a:p>
        </p:txBody>
      </p:sp>
    </p:spTree>
    <p:extLst>
      <p:ext uri="{BB962C8B-B14F-4D97-AF65-F5344CB8AC3E}">
        <p14:creationId xmlns:p14="http://schemas.microsoft.com/office/powerpoint/2010/main" val="22304815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ew FSG Layout - no grey box blank">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latin typeface="+mj-lt"/>
            </a:endParaRPr>
          </a:p>
        </p:txBody>
      </p:sp>
      <p:sp>
        <p:nvSpPr>
          <p:cNvPr id="8" name="Rectangle 12"/>
          <p:cNvSpPr>
            <a:spLocks noChangeArrowheads="1"/>
          </p:cNvSpPr>
          <p:nvPr userDrawn="1"/>
        </p:nvSpPr>
        <p:spPr bwMode="auto">
          <a:xfrm>
            <a:off x="4402081" y="6611779"/>
            <a:ext cx="3398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5720" rIns="90488" bIns="45720" anchor="ctr">
            <a:spAutoFit/>
          </a:bodyPr>
          <a:lstStyle/>
          <a:p>
            <a:pPr algn="ctr" eaLnBrk="0" hangingPunct="0"/>
            <a:fld id="{090EB062-F74A-48E3-949C-AE146B96ACCE}" type="slidenum">
              <a:rPr lang="en-US" sz="1000">
                <a:solidFill>
                  <a:schemeClr val="tx1"/>
                </a:solidFill>
                <a:latin typeface="+mj-lt"/>
              </a:rPr>
              <a:pPr algn="ctr" eaLnBrk="0" hangingPunct="0"/>
              <a:t>‹#›</a:t>
            </a:fld>
            <a:endParaRPr lang="en-US" sz="1000" dirty="0">
              <a:solidFill>
                <a:schemeClr val="tx1"/>
              </a:solidFill>
              <a:latin typeface="+mj-lt"/>
            </a:endParaRPr>
          </a:p>
        </p:txBody>
      </p:sp>
      <p:pic>
        <p:nvPicPr>
          <p:cNvPr id="9" name="Picture 16"/>
          <p:cNvPicPr>
            <a:picLocks noChangeAspect="1"/>
          </p:cNvPicPr>
          <p:nvPr userDrawn="1"/>
        </p:nvPicPr>
        <p:blipFill>
          <a:blip r:embed="rId2">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mj-lt"/>
                <a:cs typeface="Arial" pitchFamily="34" charset="0"/>
              </a:defRPr>
            </a:lvl1pPr>
          </a:lstStyle>
          <a:p>
            <a:pPr lvl="0"/>
            <a:r>
              <a:rPr lang="en-US" dirty="0" smtClean="0"/>
              <a:t>Click to edit text</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tx1"/>
                </a:solidFill>
                <a:latin typeface="+mj-lt"/>
              </a:rPr>
              <a:t>© </a:t>
            </a:r>
            <a:r>
              <a:rPr lang="en-US" sz="600" dirty="0" smtClean="0">
                <a:solidFill>
                  <a:schemeClr val="tx1"/>
                </a:solidFill>
                <a:latin typeface="+mj-lt"/>
              </a:rPr>
              <a:t>2012 </a:t>
            </a:r>
            <a:r>
              <a:rPr lang="en-US" sz="600" dirty="0">
                <a:solidFill>
                  <a:schemeClr val="tx1"/>
                </a:solidFill>
                <a:latin typeface="+mj-lt"/>
              </a:rPr>
              <a:t>FSG</a:t>
            </a:r>
          </a:p>
        </p:txBody>
      </p:sp>
      <p:sp>
        <p:nvSpPr>
          <p:cNvPr id="13"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Tree>
    <p:extLst>
      <p:ext uri="{BB962C8B-B14F-4D97-AF65-F5344CB8AC3E}">
        <p14:creationId xmlns:p14="http://schemas.microsoft.com/office/powerpoint/2010/main" val="16720141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16"/>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0" y="0"/>
            <a:ext cx="91440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15"/>
          <p:cNvSpPr>
            <a:spLocks noGrp="1" noChangeArrowheads="1"/>
          </p:cNvSpPr>
          <p:nvPr>
            <p:ph type="subTitle" sz="quarter" idx="1"/>
          </p:nvPr>
        </p:nvSpPr>
        <p:spPr>
          <a:xfrm>
            <a:off x="2552703" y="4038601"/>
            <a:ext cx="4038599" cy="307777"/>
          </a:xfrm>
          <a:prstGeom prst="rect">
            <a:avLst/>
          </a:prstGeom>
        </p:spPr>
        <p:txBody>
          <a:bodyPr>
            <a:spAutoFit/>
          </a:bodyPr>
          <a:lstStyle>
            <a:lvl1pPr marL="0" indent="0" algn="ctr">
              <a:buFontTx/>
              <a:buNone/>
              <a:defRPr sz="1400" i="1">
                <a:solidFill>
                  <a:schemeClr val="bg1">
                    <a:lumMod val="50000"/>
                  </a:schemeClr>
                </a:solidFill>
                <a:latin typeface="Arial" pitchFamily="34" charset="0"/>
                <a:cs typeface="Arial" pitchFamily="34" charset="0"/>
              </a:defRPr>
            </a:lvl1pPr>
          </a:lstStyle>
          <a:p>
            <a:r>
              <a:rPr lang="en-US" dirty="0"/>
              <a:t>Click to edit Master Client Name style</a:t>
            </a:r>
          </a:p>
        </p:txBody>
      </p:sp>
      <p:sp>
        <p:nvSpPr>
          <p:cNvPr id="24" name="Rectangle 16"/>
          <p:cNvSpPr>
            <a:spLocks noGrp="1" noChangeArrowheads="1"/>
          </p:cNvSpPr>
          <p:nvPr>
            <p:ph type="ctrTitle" sz="quarter"/>
          </p:nvPr>
        </p:nvSpPr>
        <p:spPr>
          <a:xfrm>
            <a:off x="1828800" y="2438400"/>
            <a:ext cx="5486400" cy="461665"/>
          </a:xfrm>
          <a:prstGeom prst="rect">
            <a:avLst/>
          </a:prstGeom>
        </p:spPr>
        <p:txBody>
          <a:bodyPr wrap="square" tIns="45720" bIns="45720">
            <a:spAutoFit/>
          </a:bodyPr>
          <a:lstStyle>
            <a:lvl1pPr algn="ctr">
              <a:defRPr sz="2400" b="1">
                <a:solidFill>
                  <a:schemeClr val="bg1">
                    <a:lumMod val="50000"/>
                  </a:schemeClr>
                </a:solidFill>
                <a:latin typeface="Arial" pitchFamily="34" charset="0"/>
                <a:cs typeface="Arial" pitchFamily="34" charset="0"/>
              </a:defRPr>
            </a:lvl1pPr>
          </a:lstStyle>
          <a:p>
            <a:r>
              <a:rPr lang="en-US" dirty="0"/>
              <a:t>Click to edit Master title </a:t>
            </a:r>
            <a:r>
              <a:rPr lang="en-US" dirty="0" smtClean="0"/>
              <a:t>style</a:t>
            </a:r>
            <a:endParaRPr lang="en-US" dirty="0"/>
          </a:p>
        </p:txBody>
      </p:sp>
      <p:sp>
        <p:nvSpPr>
          <p:cNvPr id="3" name="Text Placeholder 2"/>
          <p:cNvSpPr>
            <a:spLocks noGrp="1"/>
          </p:cNvSpPr>
          <p:nvPr>
            <p:ph type="body" sz="quarter" idx="10"/>
          </p:nvPr>
        </p:nvSpPr>
        <p:spPr>
          <a:xfrm>
            <a:off x="2552700" y="5562600"/>
            <a:ext cx="4038600" cy="276999"/>
          </a:xfrm>
          <a:prstGeom prst="rect">
            <a:avLst/>
          </a:prstGeom>
        </p:spPr>
        <p:txBody>
          <a:bodyPr>
            <a:spAutoFit/>
          </a:bodyPr>
          <a:lstStyle>
            <a:lvl1pPr marL="0" indent="0" algn="ctr">
              <a:buNone/>
              <a:defRPr sz="1200" i="0">
                <a:solidFill>
                  <a:schemeClr val="bg1">
                    <a:lumMod val="50000"/>
                  </a:schemeClr>
                </a:solidFill>
                <a:latin typeface="Arial" pitchFamily="34" charset="0"/>
                <a:cs typeface="Arial" pitchFamily="34" charset="0"/>
              </a:defRPr>
            </a:lvl1pPr>
            <a:lvl2pPr>
              <a:defRPr sz="1600" i="1">
                <a:solidFill>
                  <a:schemeClr val="bg1"/>
                </a:solidFill>
                <a:latin typeface="Arial" pitchFamily="34" charset="0"/>
                <a:cs typeface="Arial" pitchFamily="34" charset="0"/>
              </a:defRPr>
            </a:lvl2pPr>
            <a:lvl3pPr>
              <a:defRPr sz="1600" i="1">
                <a:solidFill>
                  <a:schemeClr val="bg1"/>
                </a:solidFill>
                <a:latin typeface="Arial" pitchFamily="34" charset="0"/>
                <a:cs typeface="Arial" pitchFamily="34" charset="0"/>
              </a:defRPr>
            </a:lvl3pPr>
            <a:lvl4pPr>
              <a:defRPr sz="1600" i="1">
                <a:solidFill>
                  <a:schemeClr val="bg1"/>
                </a:solidFill>
                <a:latin typeface="Arial" pitchFamily="34" charset="0"/>
                <a:cs typeface="Arial" pitchFamily="34" charset="0"/>
              </a:defRPr>
            </a:lvl4pPr>
            <a:lvl5pPr>
              <a:defRPr sz="1600" i="1">
                <a:solidFill>
                  <a:schemeClr val="bg1"/>
                </a:solidFill>
                <a:latin typeface="Arial" pitchFamily="34" charset="0"/>
                <a:cs typeface="Arial"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2858881241"/>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6" name="Rectangle 8"/>
          <p:cNvSpPr>
            <a:spLocks noChangeArrowheads="1"/>
          </p:cNvSpPr>
          <p:nvPr userDrawn="1"/>
        </p:nvSpPr>
        <p:spPr bwMode="auto">
          <a:xfrm>
            <a:off x="0" y="6399213"/>
            <a:ext cx="9144000" cy="458787"/>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7" name="Rectangle 11"/>
          <p:cNvSpPr>
            <a:spLocks noChangeArrowheads="1"/>
          </p:cNvSpPr>
          <p:nvPr userDrawn="1"/>
        </p:nvSpPr>
        <p:spPr bwMode="auto">
          <a:xfrm>
            <a:off x="8294085" y="6537556"/>
            <a:ext cx="554640"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FFFFFF"/>
                </a:solidFill>
              </a:rPr>
              <a:t>© 2010 FSG</a:t>
            </a:r>
          </a:p>
        </p:txBody>
      </p:sp>
      <p:sp>
        <p:nvSpPr>
          <p:cNvPr id="8" name="Rectangle 12"/>
          <p:cNvSpPr>
            <a:spLocks noChangeArrowheads="1"/>
          </p:cNvSpPr>
          <p:nvPr userDrawn="1"/>
        </p:nvSpPr>
        <p:spPr bwMode="auto">
          <a:xfrm>
            <a:off x="4354513" y="6507162"/>
            <a:ext cx="4333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spAutoFit/>
          </a:bodyPr>
          <a:lstStyle/>
          <a:p>
            <a:pPr algn="ctr" eaLnBrk="0" hangingPunct="0"/>
            <a:fld id="{090EB062-F74A-48E3-949C-AE146B96ACCE}" type="slidenum">
              <a:rPr lang="en-US" sz="1000">
                <a:solidFill>
                  <a:srgbClr val="FFFFFF"/>
                </a:solidFill>
                <a:latin typeface="Arial"/>
              </a:rPr>
              <a:pPr algn="ctr" eaLnBrk="0" hangingPunct="0"/>
              <a:t>‹#›</a:t>
            </a:fld>
            <a:endParaRPr lang="en-US" sz="1000" dirty="0">
              <a:solidFill>
                <a:srgbClr val="FFFFFF"/>
              </a:solidFill>
              <a:latin typeface="Arial"/>
            </a:endParaRPr>
          </a:p>
        </p:txBody>
      </p:sp>
      <p:pic>
        <p:nvPicPr>
          <p:cNvPr id="9" name="Picture 16"/>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113713" y="-7938"/>
            <a:ext cx="750887" cy="27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sz="1200" b="1" dirty="0">
                <a:solidFill>
                  <a:srgbClr val="FFFFFF"/>
                </a:solidFill>
              </a:rPr>
              <a:t>FSG.ORG</a:t>
            </a:r>
            <a:endParaRPr lang="en-US" sz="1200" b="1" dirty="0">
              <a:solidFill>
                <a:srgbClr val="000000"/>
              </a:solidFill>
            </a:endParaRPr>
          </a:p>
        </p:txBody>
      </p:sp>
      <p:sp>
        <p:nvSpPr>
          <p:cNvPr id="12" name="Rectangle 8"/>
          <p:cNvSpPr>
            <a:spLocks noGrp="1" noChangeArrowheads="1"/>
          </p:cNvSpPr>
          <p:nvPr>
            <p:ph type="title"/>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smtClean="0"/>
              <a:t>Click to edit Master title style</a:t>
            </a:r>
            <a:endParaRPr lang="en-US" dirty="0" smtClean="0"/>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2" name="TextBox 1"/>
          <p:cNvSpPr txBox="1"/>
          <p:nvPr userDrawn="1"/>
        </p:nvSpPr>
        <p:spPr>
          <a:xfrm>
            <a:off x="0" y="6513190"/>
            <a:ext cx="2057400" cy="230832"/>
          </a:xfrm>
          <a:prstGeom prst="rect">
            <a:avLst/>
          </a:prstGeom>
          <a:noFill/>
        </p:spPr>
        <p:txBody>
          <a:bodyPr wrap="square" rtlCol="0" anchor="ctr">
            <a:spAutoFit/>
          </a:bodyPr>
          <a:lstStyle/>
          <a:p>
            <a:r>
              <a:rPr lang="en-US" sz="900" dirty="0" smtClean="0">
                <a:solidFill>
                  <a:srgbClr val="FFFFFF"/>
                </a:solidFill>
                <a:latin typeface="Arial"/>
              </a:rPr>
              <a:t>File name</a:t>
            </a:r>
            <a:endParaRPr lang="en-US" sz="900" dirty="0">
              <a:solidFill>
                <a:srgbClr val="FFFFFF"/>
              </a:solidFill>
              <a:latin typeface="Arial"/>
            </a:endParaRPr>
          </a:p>
        </p:txBody>
      </p:sp>
    </p:spTree>
    <p:extLst>
      <p:ext uri="{BB962C8B-B14F-4D97-AF65-F5344CB8AC3E}">
        <p14:creationId xmlns:p14="http://schemas.microsoft.com/office/powerpoint/2010/main" val="12725403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ld FSG Content">
    <p:spTree>
      <p:nvGrpSpPr>
        <p:cNvPr id="1" name=""/>
        <p:cNvGrpSpPr/>
        <p:nvPr/>
      </p:nvGrpSpPr>
      <p:grpSpPr>
        <a:xfrm>
          <a:off x="0" y="0"/>
          <a:ext cx="0" cy="0"/>
          <a:chOff x="0" y="0"/>
          <a:chExt cx="0" cy="0"/>
        </a:xfrm>
      </p:grpSpPr>
      <p:sp>
        <p:nvSpPr>
          <p:cNvPr id="5" name="Line 10"/>
          <p:cNvSpPr>
            <a:spLocks noChangeShapeType="1"/>
          </p:cNvSpPr>
          <p:nvPr userDrawn="1"/>
        </p:nvSpPr>
        <p:spPr bwMode="auto">
          <a:xfrm>
            <a:off x="379413" y="331788"/>
            <a:ext cx="8386762"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outerShdw>
                </a:effectLst>
              </a14:hiddenEffects>
            </a:ext>
          </a:extLst>
        </p:spPr>
        <p:txBody>
          <a:bodyPr wrap="none" anchor="ctr"/>
          <a:lstStyle/>
          <a:p>
            <a:endParaRPr lang="en-US" dirty="0">
              <a:solidFill>
                <a:srgbClr val="000000"/>
              </a:solidFill>
            </a:endParaRPr>
          </a:p>
        </p:txBody>
      </p:sp>
      <p:sp>
        <p:nvSpPr>
          <p:cNvPr id="7" name="Rectangle 12"/>
          <p:cNvSpPr>
            <a:spLocks noChangeArrowheads="1"/>
          </p:cNvSpPr>
          <p:nvPr userDrawn="1"/>
        </p:nvSpPr>
        <p:spPr bwMode="auto">
          <a:xfrm>
            <a:off x="4355307" y="6629400"/>
            <a:ext cx="433387"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fld id="{7021B6C9-0E50-4BE2-AA83-59638293FDC4}" type="slidenum">
              <a:rPr lang="en-US" sz="1200">
                <a:solidFill>
                  <a:srgbClr val="000000"/>
                </a:solidFill>
              </a:rPr>
              <a:pPr algn="ctr" eaLnBrk="0" hangingPunct="0"/>
              <a:t>‹#›</a:t>
            </a:fld>
            <a:endParaRPr lang="en-US" sz="1200" dirty="0">
              <a:solidFill>
                <a:srgbClr val="000000"/>
              </a:solidFill>
            </a:endParaRPr>
          </a:p>
        </p:txBody>
      </p:sp>
      <p:sp>
        <p:nvSpPr>
          <p:cNvPr id="8" name="Rectangle 8"/>
          <p:cNvSpPr>
            <a:spLocks noGrp="1" noChangeArrowheads="1"/>
          </p:cNvSpPr>
          <p:nvPr>
            <p:ph type="title"/>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endParaRPr lang="en-US" dirty="0" smtClean="0"/>
          </a:p>
        </p:txBody>
      </p:sp>
      <p:sp>
        <p:nvSpPr>
          <p:cNvPr id="9" name="Text Placeholder 15"/>
          <p:cNvSpPr>
            <a:spLocks noGrp="1"/>
          </p:cNvSpPr>
          <p:nvPr>
            <p:ph type="body" sz="quarter" idx="11"/>
          </p:nvPr>
        </p:nvSpPr>
        <p:spPr>
          <a:xfrm>
            <a:off x="365760" y="1371600"/>
            <a:ext cx="8412480" cy="46482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2"/>
          <p:cNvSpPr>
            <a:spLocks noGrp="1"/>
          </p:cNvSpPr>
          <p:nvPr>
            <p:ph type="body" sz="quarter" idx="12" hasCustomPrompt="1"/>
          </p:nvPr>
        </p:nvSpPr>
        <p:spPr>
          <a:xfrm>
            <a:off x="365760" y="6248400"/>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2" name="Text Placeholder 11"/>
          <p:cNvSpPr>
            <a:spLocks noGrp="1"/>
          </p:cNvSpPr>
          <p:nvPr>
            <p:ph type="body" sz="quarter" idx="13"/>
          </p:nvPr>
        </p:nvSpPr>
        <p:spPr>
          <a:xfrm>
            <a:off x="379413" y="21516"/>
            <a:ext cx="8386762" cy="331788"/>
          </a:xfrm>
          <a:prstGeom prst="rect">
            <a:avLst/>
          </a:prstGeom>
        </p:spPr>
        <p:txBody>
          <a:bodyPr/>
          <a:lstStyle>
            <a:lvl1pPr marL="0" indent="0">
              <a:buNone/>
              <a:defRPr sz="1600" b="0"/>
            </a:lvl1pPr>
            <a:lvl2pPr>
              <a:defRPr sz="1400"/>
            </a:lvl2pPr>
            <a:lvl3pPr>
              <a:defRPr sz="1200"/>
            </a:lvl3pPr>
            <a:lvl4pPr>
              <a:defRPr sz="1100"/>
            </a:lvl4pPr>
            <a:lvl5pPr>
              <a:defRPr sz="1100"/>
            </a:lvl5pPr>
          </a:lstStyle>
          <a:p>
            <a:pPr lvl="0"/>
            <a:r>
              <a:rPr lang="en-US" dirty="0" smtClean="0"/>
              <a:t>Click to edit Master text styles</a:t>
            </a:r>
          </a:p>
        </p:txBody>
      </p:sp>
      <p:sp>
        <p:nvSpPr>
          <p:cNvPr id="14" name="Rectangle 11"/>
          <p:cNvSpPr>
            <a:spLocks noChangeArrowheads="1"/>
          </p:cNvSpPr>
          <p:nvPr userDrawn="1"/>
        </p:nvSpPr>
        <p:spPr bwMode="auto">
          <a:xfrm>
            <a:off x="8294085" y="6661674"/>
            <a:ext cx="554640"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000000"/>
                </a:solidFill>
              </a:rPr>
              <a:t>© 2010 FSG</a:t>
            </a:r>
          </a:p>
        </p:txBody>
      </p:sp>
      <p:sp>
        <p:nvSpPr>
          <p:cNvPr id="15" name="Rectangle 11"/>
          <p:cNvSpPr>
            <a:spLocks noChangeArrowheads="1"/>
          </p:cNvSpPr>
          <p:nvPr userDrawn="1"/>
        </p:nvSpPr>
        <p:spPr bwMode="auto">
          <a:xfrm>
            <a:off x="370242" y="6646286"/>
            <a:ext cx="588304" cy="212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eaLnBrk="0" hangingPunct="0"/>
            <a:r>
              <a:rPr lang="en-US" sz="800" dirty="0" smtClean="0">
                <a:solidFill>
                  <a:srgbClr val="000000"/>
                </a:solidFill>
              </a:rPr>
              <a:t>File name</a:t>
            </a:r>
            <a:endParaRPr lang="en-US" sz="800" dirty="0">
              <a:solidFill>
                <a:srgbClr val="000000"/>
              </a:solidFill>
            </a:endParaRPr>
          </a:p>
        </p:txBody>
      </p:sp>
    </p:spTree>
    <p:extLst>
      <p:ext uri="{BB962C8B-B14F-4D97-AF65-F5344CB8AC3E}">
        <p14:creationId xmlns:p14="http://schemas.microsoft.com/office/powerpoint/2010/main" val="368716326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theme" Target="../theme/theme3.xml"/><Relationship Id="rId1" Type="http://schemas.openxmlformats.org/officeDocument/2006/relationships/slideLayout" Target="../slideLayouts/slideLayout10.xml"/><Relationship Id="rId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9" r:id="rId1"/>
    <p:sldLayoutId id="2147483818" r:id="rId2"/>
    <p:sldLayoutId id="2147483826" r:id="rId3"/>
    <p:sldLayoutId id="2147483827" r:id="rId4"/>
    <p:sldLayoutId id="2147483819" r:id="rId5"/>
    <p:sldLayoutId id="2147483815" r:id="rId6"/>
  </p:sldLayoutIdLst>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09582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7652860"/>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41" r:id="rId4"/>
    <p:sldLayoutId id="2147483842" r:id="rId5"/>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nysjjag.org/documents/safe-communities-successful-youth-full-version.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1.xml"/><Relationship Id="rId3"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46" Type="http://schemas.openxmlformats.org/officeDocument/2006/relationships/image" Target="../media/image18.png"/><Relationship Id="rId47" Type="http://schemas.openxmlformats.org/officeDocument/2006/relationships/image" Target="../media/image19.png"/><Relationship Id="rId48" Type="http://schemas.openxmlformats.org/officeDocument/2006/relationships/image" Target="../media/image20.png"/><Relationship Id="rId49" Type="http://schemas.openxmlformats.org/officeDocument/2006/relationships/image" Target="../media/image21.png"/><Relationship Id="rId20" Type="http://schemas.openxmlformats.org/officeDocument/2006/relationships/tags" Target="../tags/tag22.xml"/><Relationship Id="rId21" Type="http://schemas.openxmlformats.org/officeDocument/2006/relationships/tags" Target="../tags/tag23.xml"/><Relationship Id="rId22" Type="http://schemas.openxmlformats.org/officeDocument/2006/relationships/tags" Target="../tags/tag24.xml"/><Relationship Id="rId23" Type="http://schemas.openxmlformats.org/officeDocument/2006/relationships/tags" Target="../tags/tag25.xml"/><Relationship Id="rId24" Type="http://schemas.openxmlformats.org/officeDocument/2006/relationships/tags" Target="../tags/tag26.xml"/><Relationship Id="rId25" Type="http://schemas.openxmlformats.org/officeDocument/2006/relationships/tags" Target="../tags/tag27.xml"/><Relationship Id="rId26" Type="http://schemas.openxmlformats.org/officeDocument/2006/relationships/tags" Target="../tags/tag28.xml"/><Relationship Id="rId27" Type="http://schemas.openxmlformats.org/officeDocument/2006/relationships/tags" Target="../tags/tag29.xml"/><Relationship Id="rId28" Type="http://schemas.openxmlformats.org/officeDocument/2006/relationships/tags" Target="../tags/tag30.xml"/><Relationship Id="rId29" Type="http://schemas.openxmlformats.org/officeDocument/2006/relationships/tags" Target="../tags/tag31.xml"/><Relationship Id="rId1" Type="http://schemas.openxmlformats.org/officeDocument/2006/relationships/tags" Target="../tags/tag3.xml"/><Relationship Id="rId2" Type="http://schemas.openxmlformats.org/officeDocument/2006/relationships/tags" Target="../tags/tag4.xml"/><Relationship Id="rId3" Type="http://schemas.openxmlformats.org/officeDocument/2006/relationships/tags" Target="../tags/tag5.xml"/><Relationship Id="rId4" Type="http://schemas.openxmlformats.org/officeDocument/2006/relationships/tags" Target="../tags/tag6.xml"/><Relationship Id="rId5" Type="http://schemas.openxmlformats.org/officeDocument/2006/relationships/tags" Target="../tags/tag7.xml"/><Relationship Id="rId30" Type="http://schemas.openxmlformats.org/officeDocument/2006/relationships/slideLayout" Target="../slideLayouts/slideLayout11.xml"/><Relationship Id="rId31" Type="http://schemas.openxmlformats.org/officeDocument/2006/relationships/notesSlide" Target="../notesSlides/notesSlide2.xml"/><Relationship Id="rId32" Type="http://schemas.openxmlformats.org/officeDocument/2006/relationships/image" Target="../media/image5.png"/><Relationship Id="rId9" Type="http://schemas.openxmlformats.org/officeDocument/2006/relationships/tags" Target="../tags/tag11.xml"/><Relationship Id="rId6" Type="http://schemas.openxmlformats.org/officeDocument/2006/relationships/tags" Target="../tags/tag8.xml"/><Relationship Id="rId7" Type="http://schemas.openxmlformats.org/officeDocument/2006/relationships/tags" Target="../tags/tag9.xml"/><Relationship Id="rId8" Type="http://schemas.openxmlformats.org/officeDocument/2006/relationships/tags" Target="../tags/tag10.xml"/><Relationship Id="rId33" Type="http://schemas.openxmlformats.org/officeDocument/2006/relationships/image" Target="../media/image6.png"/><Relationship Id="rId34" Type="http://schemas.openxmlformats.org/officeDocument/2006/relationships/image" Target="../media/image7.jpeg"/><Relationship Id="rId35" Type="http://schemas.openxmlformats.org/officeDocument/2006/relationships/image" Target="../media/image8.png"/><Relationship Id="rId36" Type="http://schemas.openxmlformats.org/officeDocument/2006/relationships/image" Target="../media/image9.png"/><Relationship Id="rId10" Type="http://schemas.openxmlformats.org/officeDocument/2006/relationships/tags" Target="../tags/tag12.xml"/><Relationship Id="rId11" Type="http://schemas.openxmlformats.org/officeDocument/2006/relationships/tags" Target="../tags/tag13.xml"/><Relationship Id="rId12" Type="http://schemas.openxmlformats.org/officeDocument/2006/relationships/tags" Target="../tags/tag14.xml"/><Relationship Id="rId13" Type="http://schemas.openxmlformats.org/officeDocument/2006/relationships/tags" Target="../tags/tag15.xml"/><Relationship Id="rId14" Type="http://schemas.openxmlformats.org/officeDocument/2006/relationships/tags" Target="../tags/tag16.xml"/><Relationship Id="rId15" Type="http://schemas.openxmlformats.org/officeDocument/2006/relationships/tags" Target="../tags/tag17.xml"/><Relationship Id="rId16" Type="http://schemas.openxmlformats.org/officeDocument/2006/relationships/tags" Target="../tags/tag18.xml"/><Relationship Id="rId17" Type="http://schemas.openxmlformats.org/officeDocument/2006/relationships/tags" Target="../tags/tag19.xml"/><Relationship Id="rId18" Type="http://schemas.openxmlformats.org/officeDocument/2006/relationships/tags" Target="../tags/tag20.xml"/><Relationship Id="rId19" Type="http://schemas.openxmlformats.org/officeDocument/2006/relationships/tags" Target="../tags/tag21.xml"/><Relationship Id="rId37" Type="http://schemas.openxmlformats.org/officeDocument/2006/relationships/image" Target="../media/image10.png"/><Relationship Id="rId38" Type="http://schemas.openxmlformats.org/officeDocument/2006/relationships/image" Target="../media/image11.jpeg"/><Relationship Id="rId39" Type="http://schemas.openxmlformats.org/officeDocument/2006/relationships/image" Target="../media/image12.png"/><Relationship Id="rId40" Type="http://schemas.microsoft.com/office/2007/relationships/hdphoto" Target="../media/hdphoto1.wdp"/><Relationship Id="rId41" Type="http://schemas.openxmlformats.org/officeDocument/2006/relationships/image" Target="../media/image13.png"/><Relationship Id="rId42" Type="http://schemas.openxmlformats.org/officeDocument/2006/relationships/image" Target="../media/image14.png"/><Relationship Id="rId43" Type="http://schemas.openxmlformats.org/officeDocument/2006/relationships/image" Target="../media/image15.png"/><Relationship Id="rId44" Type="http://schemas.openxmlformats.org/officeDocument/2006/relationships/image" Target="../media/image16.png"/><Relationship Id="rId45"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tags" Target="../tags/tag33.xml"/><Relationship Id="rId4" Type="http://schemas.openxmlformats.org/officeDocument/2006/relationships/tags" Target="../tags/tag34.xml"/><Relationship Id="rId5" Type="http://schemas.openxmlformats.org/officeDocument/2006/relationships/tags" Target="../tags/tag35.xml"/><Relationship Id="rId6" Type="http://schemas.openxmlformats.org/officeDocument/2006/relationships/tags" Target="../tags/tag36.xml"/><Relationship Id="rId7" Type="http://schemas.openxmlformats.org/officeDocument/2006/relationships/tags" Target="../tags/tag37.xml"/><Relationship Id="rId8" Type="http://schemas.openxmlformats.org/officeDocument/2006/relationships/slideLayout" Target="../slideLayouts/slideLayout11.xml"/><Relationship Id="rId9" Type="http://schemas.openxmlformats.org/officeDocument/2006/relationships/notesSlide" Target="../notesSlides/notesSlide3.xml"/><Relationship Id="rId10" Type="http://schemas.openxmlformats.org/officeDocument/2006/relationships/oleObject" Target="../embeddings/oleObject1.bin"/><Relationship Id="rId11" Type="http://schemas.openxmlformats.org/officeDocument/2006/relationships/image" Target="../media/image22.emf"/><Relationship Id="rId1" Type="http://schemas.openxmlformats.org/officeDocument/2006/relationships/vmlDrawing" Target="../drawings/vmlDrawing1.vml"/><Relationship Id="rId2" Type="http://schemas.openxmlformats.org/officeDocument/2006/relationships/tags" Target="../tags/tag32.xml"/></Relationships>
</file>

<file path=ppt/slides/_rels/slide5.xml.rels><?xml version="1.0" encoding="UTF-8" standalone="yes"?>
<Relationships xmlns="http://schemas.openxmlformats.org/package/2006/relationships"><Relationship Id="rId1" Type="http://schemas.openxmlformats.org/officeDocument/2006/relationships/tags" Target="../tags/tag38.xml"/><Relationship Id="rId2" Type="http://schemas.openxmlformats.org/officeDocument/2006/relationships/slideLayout" Target="../slideLayouts/slideLayout11.xml"/><Relationship Id="rId3"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1" Type="http://schemas.openxmlformats.org/officeDocument/2006/relationships/image" Target="../media/image27.png"/><Relationship Id="rId12" Type="http://schemas.openxmlformats.org/officeDocument/2006/relationships/image" Target="../media/image28.png"/><Relationship Id="rId1" Type="http://schemas.openxmlformats.org/officeDocument/2006/relationships/tags" Target="../tags/tag39.xml"/><Relationship Id="rId2" Type="http://schemas.openxmlformats.org/officeDocument/2006/relationships/tags" Target="../tags/tag40.xml"/><Relationship Id="rId3" Type="http://schemas.openxmlformats.org/officeDocument/2006/relationships/tags" Target="../tags/tag41.xml"/><Relationship Id="rId4" Type="http://schemas.openxmlformats.org/officeDocument/2006/relationships/slideLayout" Target="../slideLayouts/slideLayout11.xml"/><Relationship Id="rId5" Type="http://schemas.openxmlformats.org/officeDocument/2006/relationships/notesSlide" Target="../notesSlides/notesSlide5.xml"/><Relationship Id="rId6" Type="http://schemas.openxmlformats.org/officeDocument/2006/relationships/image" Target="../media/image23.gif"/><Relationship Id="rId7" Type="http://schemas.openxmlformats.org/officeDocument/2006/relationships/image" Target="../media/image24.gif"/><Relationship Id="rId8" Type="http://schemas.openxmlformats.org/officeDocument/2006/relationships/image" Target="../media/image25.png"/><Relationship Id="rId9" Type="http://schemas.openxmlformats.org/officeDocument/2006/relationships/image" Target="../media/image26.png"/><Relationship Id="rId10"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tags" Target="../tags/tag44.xml"/><Relationship Id="rId4" Type="http://schemas.openxmlformats.org/officeDocument/2006/relationships/tags" Target="../tags/tag45.xml"/><Relationship Id="rId5" Type="http://schemas.openxmlformats.org/officeDocument/2006/relationships/tags" Target="../tags/tag46.xml"/><Relationship Id="rId6" Type="http://schemas.openxmlformats.org/officeDocument/2006/relationships/tags" Target="../tags/tag47.xml"/><Relationship Id="rId7" Type="http://schemas.openxmlformats.org/officeDocument/2006/relationships/tags" Target="../tags/tag48.xml"/><Relationship Id="rId8" Type="http://schemas.openxmlformats.org/officeDocument/2006/relationships/tags" Target="../tags/tag49.xml"/><Relationship Id="rId9" Type="http://schemas.openxmlformats.org/officeDocument/2006/relationships/slideLayout" Target="../slideLayouts/slideLayout11.xml"/><Relationship Id="rId10" Type="http://schemas.openxmlformats.org/officeDocument/2006/relationships/notesSlide" Target="../notesSlides/notesSlide6.xml"/><Relationship Id="rId1" Type="http://schemas.openxmlformats.org/officeDocument/2006/relationships/tags" Target="../tags/tag42.xml"/><Relationship Id="rId2" Type="http://schemas.openxmlformats.org/officeDocument/2006/relationships/tags" Target="../tags/tag43.xml"/></Relationships>
</file>

<file path=ppt/slides/_rels/slide8.xml.rels><?xml version="1.0" encoding="UTF-8" standalone="yes"?>
<Relationships xmlns="http://schemas.openxmlformats.org/package/2006/relationships"><Relationship Id="rId1" Type="http://schemas.openxmlformats.org/officeDocument/2006/relationships/tags" Target="../tags/tag50.xml"/><Relationship Id="rId2" Type="http://schemas.openxmlformats.org/officeDocument/2006/relationships/slideLayout" Target="../slideLayouts/slideLayout11.xml"/><Relationship Id="rId3"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1"/>
          </p:nvPr>
        </p:nvSpPr>
        <p:spPr>
          <a:xfrm>
            <a:off x="365760" y="762000"/>
            <a:ext cx="8412480" cy="5029200"/>
          </a:xfrm>
        </p:spPr>
        <p:txBody>
          <a:bodyPr/>
          <a:lstStyle/>
          <a:p>
            <a:pPr marL="0" indent="0" algn="ctr">
              <a:buNone/>
            </a:pPr>
            <a:r>
              <a:rPr lang="en-US" sz="4400" b="1" dirty="0">
                <a:solidFill>
                  <a:srgbClr val="333399"/>
                </a:solidFill>
                <a:latin typeface="Times New Roman"/>
                <a:ea typeface="Calibri"/>
              </a:rPr>
              <a:t>Large Scale Social Change: Funding for </a:t>
            </a:r>
            <a:r>
              <a:rPr lang="en-US" sz="4400" b="1" dirty="0" smtClean="0">
                <a:solidFill>
                  <a:srgbClr val="333399"/>
                </a:solidFill>
                <a:latin typeface="Times New Roman"/>
                <a:ea typeface="Calibri"/>
              </a:rPr>
              <a:t>Collective </a:t>
            </a:r>
            <a:r>
              <a:rPr lang="en-US" sz="4400" b="1" dirty="0">
                <a:solidFill>
                  <a:srgbClr val="333399"/>
                </a:solidFill>
                <a:latin typeface="Times New Roman"/>
                <a:ea typeface="Calibri"/>
              </a:rPr>
              <a:t>Impact</a:t>
            </a:r>
            <a:r>
              <a:rPr lang="en-US" sz="4400" dirty="0">
                <a:latin typeface="Times New Roman"/>
                <a:ea typeface="Calibri"/>
              </a:rPr>
              <a:t> </a:t>
            </a:r>
            <a:endParaRPr lang="en-US" sz="4400" dirty="0" smtClean="0">
              <a:latin typeface="Times New Roman"/>
              <a:ea typeface="Calibri"/>
            </a:endParaRPr>
          </a:p>
          <a:p>
            <a:pPr marL="0" indent="0" algn="ctr">
              <a:buNone/>
            </a:pPr>
            <a:endParaRPr lang="en-US" sz="4400" dirty="0">
              <a:latin typeface="Times New Roman"/>
            </a:endParaRPr>
          </a:p>
          <a:p>
            <a:pPr marL="0" indent="0" algn="ctr">
              <a:buNone/>
            </a:pPr>
            <a:r>
              <a:rPr lang="en-US" sz="2400" b="1" i="1" dirty="0">
                <a:latin typeface="Times New Roman"/>
                <a:ea typeface="Calibri"/>
              </a:rPr>
              <a:t>Pathways of Possibility: Transforming Education's Role in Reentry</a:t>
            </a:r>
            <a:r>
              <a:rPr lang="en-US" sz="2400" i="1" dirty="0">
                <a:latin typeface="Times New Roman"/>
                <a:ea typeface="Calibri"/>
              </a:rPr>
              <a:t> </a:t>
            </a:r>
            <a:endParaRPr lang="en-US" sz="2400" i="1" dirty="0" smtClean="0">
              <a:latin typeface="Times New Roman"/>
              <a:ea typeface="Calibri"/>
            </a:endParaRPr>
          </a:p>
          <a:p>
            <a:pPr marL="0" indent="0" algn="ctr">
              <a:buNone/>
            </a:pPr>
            <a:r>
              <a:rPr lang="en-US" sz="2400" i="1" dirty="0" smtClean="0">
                <a:latin typeface="Times New Roman"/>
              </a:rPr>
              <a:t>February 27, 2013</a:t>
            </a:r>
            <a:endParaRPr lang="en-US" sz="2400" i="1" dirty="0"/>
          </a:p>
        </p:txBody>
      </p:sp>
      <p:sp>
        <p:nvSpPr>
          <p:cNvPr id="18" name="Text Placeholder 17"/>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4889324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Strategic Plan Set the Stage for Concrete Progress</a:t>
            </a:r>
            <a:endParaRPr lang="en-US" sz="2800" dirty="0"/>
          </a:p>
        </p:txBody>
      </p:sp>
      <p:sp>
        <p:nvSpPr>
          <p:cNvPr id="4" name="Text Placeholder 3"/>
          <p:cNvSpPr>
            <a:spLocks noGrp="1"/>
          </p:cNvSpPr>
          <p:nvPr>
            <p:ph type="body" sz="quarter" idx="11"/>
          </p:nvPr>
        </p:nvSpPr>
        <p:spPr/>
        <p:txBody>
          <a:bodyPr/>
          <a:lstStyle/>
          <a:p>
            <a:pPr fontAlgn="auto">
              <a:spcAft>
                <a:spcPts val="0"/>
              </a:spcAft>
              <a:buFont typeface="Wingdings" pitchFamily="2" charset="2"/>
              <a:buChar char="§"/>
              <a:defRPr/>
            </a:pPr>
            <a:r>
              <a:rPr lang="en-US" sz="2800" dirty="0">
                <a:latin typeface="Times New Roman" pitchFamily="18" charset="0"/>
                <a:cs typeface="Times New Roman" pitchFamily="18" charset="0"/>
              </a:rPr>
              <a:t>July 2011:  Steering Committee releases its Strategy and Action Plan, which includes four guiding principles and ten critical near-term action steps that will be needed to transform the juvenile justice system in New York State</a:t>
            </a:r>
          </a:p>
          <a:p>
            <a:pPr marL="274320" indent="-274320" fontAlgn="auto">
              <a:spcAft>
                <a:spcPts val="0"/>
              </a:spcAft>
              <a:buFont typeface="Wingdings"/>
              <a:buChar char=""/>
              <a:defRPr/>
            </a:pPr>
            <a:endParaRPr lang="en-US" sz="1200" dirty="0">
              <a:latin typeface="Times New Roman" pitchFamily="18" charset="0"/>
              <a:cs typeface="Times New Roman" pitchFamily="18" charset="0"/>
            </a:endParaRPr>
          </a:p>
          <a:p>
            <a:pPr fontAlgn="auto">
              <a:spcAft>
                <a:spcPts val="0"/>
              </a:spcAft>
              <a:buFont typeface="Wingdings" pitchFamily="2" charset="2"/>
              <a:buChar char="§"/>
              <a:defRPr/>
            </a:pPr>
            <a:r>
              <a:rPr lang="en-US" sz="2800" dirty="0">
                <a:latin typeface="Times New Roman" pitchFamily="18" charset="0"/>
                <a:cs typeface="Times New Roman" pitchFamily="18" charset="0"/>
              </a:rPr>
              <a:t>The full report is available at </a:t>
            </a:r>
            <a:r>
              <a:rPr lang="en-US" sz="2800" dirty="0">
                <a:latin typeface="Times New Roman" pitchFamily="18" charset="0"/>
                <a:cs typeface="Times New Roman" pitchFamily="18" charset="0"/>
                <a:hlinkClick r:id="rId2"/>
              </a:rPr>
              <a:t>http://www.nysjjag.org/documents/safe-communities-successful-youth-full-version.pdf</a:t>
            </a:r>
            <a:endParaRPr lang="en-US" sz="2800" dirty="0">
              <a:latin typeface="Times New Roman" pitchFamily="18" charset="0"/>
              <a:cs typeface="Times New Roman" pitchFamily="18" charset="0"/>
            </a:endParaRPr>
          </a:p>
          <a:p>
            <a:endParaRPr lang="en-US" dirty="0"/>
          </a:p>
        </p:txBody>
      </p:sp>
      <p:sp>
        <p:nvSpPr>
          <p:cNvPr id="6" name="Text Placeholder 5"/>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7110524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sz="2800" dirty="0" smtClean="0">
                <a:latin typeface="Times New Roman" pitchFamily="18" charset="0"/>
                <a:cs typeface="Times New Roman" pitchFamily="18" charset="0"/>
              </a:rPr>
              <a:t>SPAC VISION – Promote </a:t>
            </a:r>
            <a:r>
              <a:rPr lang="en-US" sz="2800" b="1" dirty="0" smtClean="0">
                <a:latin typeface="Times New Roman" pitchFamily="18" charset="0"/>
                <a:cs typeface="Times New Roman" pitchFamily="18" charset="0"/>
              </a:rPr>
              <a:t>youth success </a:t>
            </a:r>
            <a:r>
              <a:rPr lang="en-US" sz="2800" dirty="0" smtClean="0">
                <a:latin typeface="Times New Roman" pitchFamily="18" charset="0"/>
                <a:cs typeface="Times New Roman" pitchFamily="18" charset="0"/>
              </a:rPr>
              <a:t>and ensure </a:t>
            </a:r>
            <a:r>
              <a:rPr lang="en-US" sz="2800" b="1" dirty="0" smtClean="0">
                <a:latin typeface="Times New Roman" pitchFamily="18" charset="0"/>
                <a:cs typeface="Times New Roman" pitchFamily="18" charset="0"/>
              </a:rPr>
              <a:t>public safety</a:t>
            </a:r>
          </a:p>
        </p:txBody>
      </p:sp>
      <p:sp>
        <p:nvSpPr>
          <p:cNvPr id="11267" name="Content Placeholder 2"/>
          <p:cNvSpPr>
            <a:spLocks noGrp="1"/>
          </p:cNvSpPr>
          <p:nvPr>
            <p:ph sz="quarter" idx="4294967295"/>
          </p:nvPr>
        </p:nvSpPr>
        <p:spPr>
          <a:xfrm>
            <a:off x="0" y="1676400"/>
            <a:ext cx="8229600" cy="4343400"/>
          </a:xfrm>
          <a:prstGeom prst="rect">
            <a:avLst/>
          </a:prstGeom>
        </p:spPr>
        <p:txBody>
          <a:bodyPr/>
          <a:lstStyle/>
          <a:p>
            <a:pPr eaLnBrk="1" hangingPunct="1">
              <a:defRPr/>
            </a:pPr>
            <a:r>
              <a:rPr lang="en-US" sz="2000" dirty="0" smtClean="0">
                <a:latin typeface="Times New Roman" pitchFamily="18" charset="0"/>
                <a:cs typeface="Times New Roman" pitchFamily="18" charset="0"/>
              </a:rPr>
              <a:t>Assure Quality System Governance, Accountability and Coordination</a:t>
            </a:r>
          </a:p>
          <a:p>
            <a:pPr lvl="1" eaLnBrk="1" hangingPunct="1">
              <a:defRPr/>
            </a:pPr>
            <a:r>
              <a:rPr lang="en-US" sz="1800" i="1" dirty="0" smtClean="0">
                <a:latin typeface="Times New Roman" pitchFamily="18" charset="0"/>
                <a:cs typeface="Times New Roman" pitchFamily="18" charset="0"/>
              </a:rPr>
              <a:t>Create and support structures at the state and local level that ensure coordination and accountability for achieving system goals</a:t>
            </a:r>
          </a:p>
          <a:p>
            <a:pPr lvl="1" eaLnBrk="1" hangingPunct="1">
              <a:defRPr/>
            </a:pPr>
            <a:endParaRPr lang="en-US" sz="1000" i="1" dirty="0" smtClean="0">
              <a:latin typeface="Times New Roman" pitchFamily="18" charset="0"/>
              <a:cs typeface="Times New Roman" pitchFamily="18" charset="0"/>
            </a:endParaRPr>
          </a:p>
          <a:p>
            <a:pPr eaLnBrk="1" hangingPunct="1">
              <a:defRPr/>
            </a:pPr>
            <a:r>
              <a:rPr lang="en-US" sz="2000" dirty="0" smtClean="0">
                <a:latin typeface="Times New Roman" pitchFamily="18" charset="0"/>
                <a:cs typeface="Times New Roman" pitchFamily="18" charset="0"/>
              </a:rPr>
              <a:t>Implement an Effective Continuum of Services Based on Best Practices</a:t>
            </a:r>
          </a:p>
          <a:p>
            <a:pPr lvl="1" eaLnBrk="1" hangingPunct="1">
              <a:defRPr/>
            </a:pPr>
            <a:r>
              <a:rPr lang="en-US" sz="1800" i="1" dirty="0" smtClean="0">
                <a:latin typeface="Times New Roman" pitchFamily="18" charset="0"/>
                <a:cs typeface="Times New Roman" pitchFamily="18" charset="0"/>
              </a:rPr>
              <a:t>Effectively assess, serve and treat youth in evidence-informed and appropriate services close to their homes, fostering family and community engagement and positive outcomes for youth</a:t>
            </a:r>
          </a:p>
          <a:p>
            <a:pPr lvl="1" eaLnBrk="1" hangingPunct="1">
              <a:defRPr/>
            </a:pPr>
            <a:endParaRPr lang="en-US" sz="1000" i="1" dirty="0" smtClean="0">
              <a:latin typeface="Times New Roman" pitchFamily="18" charset="0"/>
              <a:cs typeface="Times New Roman" pitchFamily="18" charset="0"/>
            </a:endParaRPr>
          </a:p>
          <a:p>
            <a:pPr eaLnBrk="1" hangingPunct="1">
              <a:defRPr/>
            </a:pPr>
            <a:r>
              <a:rPr lang="en-US" sz="2000" dirty="0" smtClean="0">
                <a:latin typeface="Times New Roman" pitchFamily="18" charset="0"/>
                <a:cs typeface="Times New Roman" pitchFamily="18" charset="0"/>
              </a:rPr>
              <a:t>Collect and Share Data to Make Information-Driven Decisions and Policy </a:t>
            </a:r>
          </a:p>
          <a:p>
            <a:pPr lvl="1" eaLnBrk="1" hangingPunct="1">
              <a:defRPr/>
            </a:pPr>
            <a:r>
              <a:rPr lang="en-US" sz="1800" i="1" dirty="0" smtClean="0">
                <a:latin typeface="Times New Roman" pitchFamily="18" charset="0"/>
                <a:cs typeface="Times New Roman" pitchFamily="18" charset="0"/>
              </a:rPr>
              <a:t>Share and analyze qualitative and quantitative data to guide service provision, decision making and system-level reform and policy</a:t>
            </a:r>
          </a:p>
          <a:p>
            <a:pPr marL="366713" lvl="1" indent="0" eaLnBrk="1" hangingPunct="1">
              <a:buFont typeface="Wingdings 2" pitchFamily="18" charset="2"/>
              <a:buNone/>
              <a:defRPr/>
            </a:pPr>
            <a:endParaRPr lang="en-US" sz="900" i="1" dirty="0" smtClean="0">
              <a:latin typeface="Times New Roman" pitchFamily="18" charset="0"/>
              <a:cs typeface="Times New Roman" pitchFamily="18" charset="0"/>
            </a:endParaRPr>
          </a:p>
          <a:p>
            <a:pPr eaLnBrk="1" hangingPunct="1">
              <a:defRPr/>
            </a:pPr>
            <a:r>
              <a:rPr lang="en-US" sz="2000" dirty="0" smtClean="0">
                <a:latin typeface="Times New Roman" pitchFamily="18" charset="0"/>
                <a:cs typeface="Times New Roman" pitchFamily="18" charset="0"/>
              </a:rPr>
              <a:t>Accountability of System and Organizations Within the System</a:t>
            </a:r>
          </a:p>
        </p:txBody>
      </p:sp>
    </p:spTree>
    <p:extLst>
      <p:ext uri="{BB962C8B-B14F-4D97-AF65-F5344CB8AC3E}">
        <p14:creationId xmlns:p14="http://schemas.microsoft.com/office/powerpoint/2010/main" val="23220182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Times New Roman" pitchFamily="18" charset="0"/>
                <a:cs typeface="Times New Roman" pitchFamily="18" charset="0"/>
              </a:rPr>
              <a:t>Creation of the </a:t>
            </a:r>
            <a:r>
              <a:rPr lang="en-US" sz="2800" b="1" dirty="0" smtClean="0">
                <a:latin typeface="Times New Roman" pitchFamily="18" charset="0"/>
                <a:cs typeface="Times New Roman" pitchFamily="18" charset="0"/>
              </a:rPr>
              <a:t>Strategic Planning ACTION Committee</a:t>
            </a:r>
            <a:endParaRPr lang="en-US" sz="2800" dirty="0"/>
          </a:p>
        </p:txBody>
      </p:sp>
      <p:sp>
        <p:nvSpPr>
          <p:cNvPr id="3" name="Content Placeholder 2"/>
          <p:cNvSpPr>
            <a:spLocks noGrp="1"/>
          </p:cNvSpPr>
          <p:nvPr>
            <p:ph sz="quarter" idx="4294967295"/>
          </p:nvPr>
        </p:nvSpPr>
        <p:spPr>
          <a:xfrm>
            <a:off x="697992" y="1600200"/>
            <a:ext cx="7467600" cy="4873625"/>
          </a:xfrm>
          <a:prstGeom prst="rect">
            <a:avLst/>
          </a:prstGeom>
        </p:spPr>
        <p:txBody>
          <a:bodyPr/>
          <a:lstStyle/>
          <a:p>
            <a:pPr eaLnBrk="1" fontAlgn="auto" hangingPunct="1">
              <a:spcAft>
                <a:spcPts val="0"/>
              </a:spcAft>
              <a:buFont typeface="Wingdings" pitchFamily="2" charset="2"/>
              <a:buChar char="§"/>
              <a:defRPr/>
            </a:pPr>
            <a:r>
              <a:rPr lang="en-US" sz="2400" dirty="0" smtClean="0">
                <a:latin typeface="Times New Roman" pitchFamily="18" charset="0"/>
                <a:cs typeface="Times New Roman" pitchFamily="18" charset="0"/>
              </a:rPr>
              <a:t>July </a:t>
            </a:r>
            <a:r>
              <a:rPr lang="en-US" sz="2400" dirty="0">
                <a:latin typeface="Times New Roman" pitchFamily="18" charset="0"/>
                <a:cs typeface="Times New Roman" pitchFamily="18" charset="0"/>
              </a:rPr>
              <a:t>2011:  NYS Juvenile Justice Steering Committee releases Strategic Plan and evolves into the </a:t>
            </a:r>
            <a:r>
              <a:rPr lang="en-US" sz="2400" dirty="0" smtClean="0">
                <a:latin typeface="Times New Roman" pitchFamily="18" charset="0"/>
                <a:cs typeface="Times New Roman" pitchFamily="18" charset="0"/>
              </a:rPr>
              <a:t>Strategic Planning ACTION Committee (SPAC), </a:t>
            </a:r>
            <a:r>
              <a:rPr lang="en-US" sz="2400" dirty="0">
                <a:latin typeface="Times New Roman" pitchFamily="18" charset="0"/>
                <a:cs typeface="Times New Roman" pitchFamily="18" charset="0"/>
              </a:rPr>
              <a:t>led by Deputy Secretary Liz Glazer and Judge Sharon </a:t>
            </a:r>
            <a:r>
              <a:rPr lang="en-US" sz="2400" dirty="0" smtClean="0">
                <a:latin typeface="Times New Roman" pitchFamily="18" charset="0"/>
                <a:cs typeface="Times New Roman" pitchFamily="18" charset="0"/>
              </a:rPr>
              <a:t>Townsend</a:t>
            </a:r>
          </a:p>
          <a:p>
            <a:pPr eaLnBrk="1" fontAlgn="auto" hangingPunct="1">
              <a:spcAft>
                <a:spcPts val="0"/>
              </a:spcAft>
              <a:buFont typeface="Wingdings" pitchFamily="2" charset="2"/>
              <a:buChar char="§"/>
              <a:defRPr/>
            </a:pPr>
            <a:endParaRPr lang="en-US" sz="2400" dirty="0">
              <a:latin typeface="Times New Roman" pitchFamily="18" charset="0"/>
              <a:cs typeface="Times New Roman" pitchFamily="18" charset="0"/>
            </a:endParaRPr>
          </a:p>
          <a:p>
            <a:pPr eaLnBrk="1" fontAlgn="auto" hangingPunct="1">
              <a:spcAft>
                <a:spcPts val="0"/>
              </a:spcAft>
              <a:buFont typeface="Wingdings" pitchFamily="2" charset="2"/>
              <a:buChar char="§"/>
              <a:defRPr/>
            </a:pPr>
            <a:r>
              <a:rPr lang="en-US" sz="2400" dirty="0" smtClean="0">
                <a:latin typeface="Times New Roman" pitchFamily="18" charset="0"/>
                <a:cs typeface="Times New Roman" pitchFamily="18" charset="0"/>
              </a:rPr>
              <a:t>September 2011: SPAC assumes oversight of strategic plan implementation</a:t>
            </a:r>
          </a:p>
          <a:p>
            <a:pPr eaLnBrk="1" fontAlgn="auto" hangingPunct="1">
              <a:spcAft>
                <a:spcPts val="0"/>
              </a:spcAft>
              <a:buFont typeface="Wingdings" pitchFamily="2" charset="2"/>
              <a:buChar char="§"/>
              <a:defRPr/>
            </a:pPr>
            <a:endParaRPr lang="en-US" sz="2400" dirty="0">
              <a:latin typeface="Times New Roman" pitchFamily="18" charset="0"/>
              <a:cs typeface="Times New Roman" pitchFamily="18" charset="0"/>
            </a:endParaRPr>
          </a:p>
          <a:p>
            <a:pPr eaLnBrk="1" fontAlgn="auto" hangingPunct="1">
              <a:spcAft>
                <a:spcPts val="0"/>
              </a:spcAft>
              <a:buFont typeface="Wingdings" pitchFamily="2" charset="2"/>
              <a:buChar char="§"/>
              <a:defRPr/>
            </a:pPr>
            <a:r>
              <a:rPr lang="en-US" sz="2400" dirty="0" smtClean="0">
                <a:latin typeface="Times New Roman" pitchFamily="18" charset="0"/>
                <a:cs typeface="Times New Roman" pitchFamily="18" charset="0"/>
              </a:rPr>
              <a:t>September – December 2011: Staffing is assumed by staff to the Deputy Secretary for Public Safety	</a:t>
            </a:r>
            <a:endParaRPr lang="en-US" sz="2400" dirty="0">
              <a:latin typeface="Times New Roman" pitchFamily="18" charset="0"/>
              <a:cs typeface="Times New Roman" pitchFamily="18" charset="0"/>
            </a:endParaRPr>
          </a:p>
          <a:p>
            <a:pPr marL="274320" indent="-274320" eaLnBrk="1" fontAlgn="auto" hangingPunct="1">
              <a:spcAft>
                <a:spcPts val="0"/>
              </a:spcAft>
              <a:buFont typeface="Wingdings"/>
              <a:buNone/>
              <a:defRPr/>
            </a:pPr>
            <a:endParaRPr lang="en-US" sz="2400" dirty="0">
              <a:latin typeface="Times New Roman" pitchFamily="18" charset="0"/>
              <a:cs typeface="Times New Roman" pitchFamily="18" charset="0"/>
            </a:endParaRPr>
          </a:p>
          <a:p>
            <a:pPr eaLnBrk="1" fontAlgn="auto" hangingPunct="1">
              <a:spcAft>
                <a:spcPts val="0"/>
              </a:spcAft>
              <a:buFont typeface="Wingdings" pitchFamily="2" charset="2"/>
              <a:buChar char="§"/>
              <a:defRPr/>
            </a:pPr>
            <a:endParaRPr lang="en-US"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219616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on Strategic Plan Action Steps</a:t>
            </a:r>
            <a:endParaRPr lang="en-US" dirty="0"/>
          </a:p>
        </p:txBody>
      </p:sp>
      <p:sp>
        <p:nvSpPr>
          <p:cNvPr id="10" name="Text Placeholder 9"/>
          <p:cNvSpPr>
            <a:spLocks noGrp="1"/>
          </p:cNvSpPr>
          <p:nvPr>
            <p:ph type="body" sz="quarter" idx="11"/>
          </p:nvPr>
        </p:nvSpPr>
        <p:spPr/>
        <p:txBody>
          <a:bodyPr/>
          <a:lstStyle/>
          <a:p>
            <a:pPr marL="0" indent="0">
              <a:buNone/>
            </a:pPr>
            <a:r>
              <a:rPr lang="en-US" dirty="0" smtClean="0"/>
              <a:t>Goal 1: Assure Quality System Governance, Accountability and Coordination</a:t>
            </a:r>
            <a:endParaRPr lang="en-US" dirty="0"/>
          </a:p>
        </p:txBody>
      </p:sp>
      <p:sp>
        <p:nvSpPr>
          <p:cNvPr id="12" name="Text Placeholder 11"/>
          <p:cNvSpPr>
            <a:spLocks noGrp="1"/>
          </p:cNvSpPr>
          <p:nvPr>
            <p:ph type="body" sz="quarter" idx="13"/>
          </p:nvPr>
        </p:nvSpPr>
        <p:spPr/>
        <p:txBody>
          <a:bodyPr/>
          <a:lstStyle/>
          <a:p>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2580999444"/>
              </p:ext>
            </p:extLst>
          </p:nvPr>
        </p:nvGraphicFramePr>
        <p:xfrm>
          <a:off x="457200" y="1524000"/>
          <a:ext cx="8229600" cy="4249416"/>
        </p:xfrm>
        <a:graphic>
          <a:graphicData uri="http://schemas.openxmlformats.org/drawingml/2006/table">
            <a:tbl>
              <a:tblPr/>
              <a:tblGrid>
                <a:gridCol w="3600632"/>
                <a:gridCol w="687500"/>
                <a:gridCol w="3941468"/>
              </a:tblGrid>
              <a:tr h="421820">
                <a:tc gridSpan="3">
                  <a:txBody>
                    <a:bodyPr/>
                    <a:lstStyle/>
                    <a:p>
                      <a:pPr algn="l" fontAlgn="b"/>
                      <a:endParaRPr lang="en-US" sz="1100" b="1" i="0" u="none" strike="noStrike" dirty="0">
                        <a:solidFill>
                          <a:srgbClr val="000000"/>
                        </a:solidFill>
                        <a:effectLst/>
                        <a:latin typeface="Calibri"/>
                      </a:endParaRPr>
                    </a:p>
                  </a:txBody>
                  <a:tcPr marL="8742" marR="8742" marT="8742" marB="0" anchor="b">
                    <a:lnL>
                      <a:noFill/>
                    </a:lnL>
                    <a:lnR>
                      <a:noFill/>
                    </a:lnR>
                    <a:lnT>
                      <a:noFill/>
                    </a:lnT>
                    <a:lnB>
                      <a:noFill/>
                    </a:lnB>
                  </a:tcPr>
                </a:tc>
                <a:tc hMerge="1">
                  <a:txBody>
                    <a:bodyPr/>
                    <a:lstStyle/>
                    <a:p>
                      <a:endParaRPr lang="en-US"/>
                    </a:p>
                  </a:txBody>
                  <a:tcPr/>
                </a:tc>
                <a:tc hMerge="1">
                  <a:txBody>
                    <a:bodyPr/>
                    <a:lstStyle/>
                    <a:p>
                      <a:endParaRPr lang="en-US"/>
                    </a:p>
                  </a:txBody>
                  <a:tcPr/>
                </a:tc>
              </a:tr>
              <a:tr h="193220">
                <a:tc>
                  <a:txBody>
                    <a:bodyPr/>
                    <a:lstStyle/>
                    <a:p>
                      <a:pPr algn="l" fontAlgn="b"/>
                      <a:endParaRPr lang="en-US" sz="1100" b="1" i="0" u="none" strike="noStrike">
                        <a:solidFill>
                          <a:srgbClr val="000000"/>
                        </a:solidFill>
                        <a:effectLst/>
                        <a:latin typeface="Calibri"/>
                      </a:endParaRPr>
                    </a:p>
                  </a:txBody>
                  <a:tcPr marL="8742" marR="8742" marT="8742"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a:endParaRPr>
                    </a:p>
                  </a:txBody>
                  <a:tcPr marL="8742" marR="8742" marT="8742" marB="0" anchor="b">
                    <a:lnL>
                      <a:noFill/>
                    </a:lnL>
                    <a:lnR>
                      <a:noFill/>
                    </a:lnR>
                    <a:lnT>
                      <a:noFill/>
                    </a:lnT>
                    <a:lnB>
                      <a:noFill/>
                    </a:lnB>
                  </a:tcPr>
                </a:tc>
                <a:tc>
                  <a:txBody>
                    <a:bodyPr/>
                    <a:lstStyle/>
                    <a:p>
                      <a:pPr algn="l" fontAlgn="b"/>
                      <a:endParaRPr lang="en-US" sz="1100" b="1" i="0" u="none" strike="noStrike" dirty="0">
                        <a:solidFill>
                          <a:srgbClr val="000000"/>
                        </a:solidFill>
                        <a:effectLst/>
                        <a:latin typeface="Calibri"/>
                      </a:endParaRPr>
                    </a:p>
                  </a:txBody>
                  <a:tcPr marL="8742" marR="8742" marT="8742" marB="0" anchor="b">
                    <a:lnL>
                      <a:noFill/>
                    </a:lnL>
                    <a:lnR>
                      <a:noFill/>
                    </a:lnR>
                    <a:lnT>
                      <a:noFill/>
                    </a:lnT>
                    <a:lnB>
                      <a:noFill/>
                    </a:lnB>
                  </a:tcPr>
                </a:tc>
              </a:tr>
              <a:tr h="193220">
                <a:tc>
                  <a:txBody>
                    <a:bodyPr/>
                    <a:lstStyle/>
                    <a:p>
                      <a:pPr algn="ctr" fontAlgn="b"/>
                      <a:r>
                        <a:rPr lang="en-US" sz="1100" b="1" i="0" u="none" strike="noStrike">
                          <a:solidFill>
                            <a:srgbClr val="000000"/>
                          </a:solidFill>
                          <a:effectLst/>
                          <a:latin typeface="Calibri"/>
                        </a:rPr>
                        <a:t>ACTION STEP</a:t>
                      </a:r>
                    </a:p>
                  </a:txBody>
                  <a:tcPr marL="8742" marR="8742" marT="874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COMPLETE</a:t>
                      </a:r>
                    </a:p>
                  </a:txBody>
                  <a:tcPr marL="8742" marR="8742" marT="874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IN PROGRESS</a:t>
                      </a:r>
                    </a:p>
                  </a:txBody>
                  <a:tcPr marL="8742" marR="8742" marT="8742" marB="0" anchor="b">
                    <a:lnL>
                      <a:noFill/>
                    </a:lnL>
                    <a:lnR>
                      <a:noFill/>
                    </a:lnR>
                    <a:lnT>
                      <a:noFill/>
                    </a:lnT>
                    <a:lnB w="6350" cap="flat" cmpd="sng" algn="ctr">
                      <a:solidFill>
                        <a:srgbClr val="000000"/>
                      </a:solidFill>
                      <a:prstDash val="solid"/>
                      <a:round/>
                      <a:headEnd type="none" w="med" len="med"/>
                      <a:tailEnd type="none" w="med" len="med"/>
                    </a:lnB>
                  </a:tcPr>
                </a:tc>
              </a:tr>
              <a:tr h="184019">
                <a:tc>
                  <a:txBody>
                    <a:bodyPr/>
                    <a:lstStyle/>
                    <a:p>
                      <a:pPr algn="l" fontAlgn="t"/>
                      <a:r>
                        <a:rPr lang="en-US" sz="1000" b="1" i="0" u="none" strike="noStrike">
                          <a:solidFill>
                            <a:srgbClr val="000000"/>
                          </a:solidFill>
                          <a:effectLst/>
                          <a:latin typeface="Calibri"/>
                        </a:rPr>
                        <a:t>1.  Ongoing Coordination:</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fontAlgn="ctr"/>
                      <a:r>
                        <a:rPr lang="en-US" sz="2000" b="0" i="0" u="none" strike="noStrike">
                          <a:solidFill>
                            <a:srgbClr val="000000"/>
                          </a:solidFill>
                          <a:effectLst/>
                          <a:latin typeface="Wingdings"/>
                        </a:rPr>
                        <a:t>ü</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552057">
                <a:tc>
                  <a:txBody>
                    <a:bodyPr/>
                    <a:lstStyle/>
                    <a:p>
                      <a:pPr algn="l" fontAlgn="t"/>
                      <a:r>
                        <a:rPr lang="en-US" sz="1000" b="0" i="0" u="none" strike="noStrike">
                          <a:solidFill>
                            <a:srgbClr val="000000"/>
                          </a:solidFill>
                          <a:effectLst/>
                          <a:latin typeface="Calibri"/>
                        </a:rPr>
                        <a:t>Evolve Steering Committee into a Strategic Planning Action Committee (SPAC), with devoted staff time the Governor’s Office, DCJS and OCFS.</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1000" b="0" i="0" u="none" strike="noStrike">
                          <a:solidFill>
                            <a:srgbClr val="000000"/>
                          </a:solidFill>
                          <a:effectLst/>
                          <a:latin typeface="Calibri"/>
                        </a:rPr>
                        <a:t> </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4019">
                <a:tc>
                  <a:txBody>
                    <a:bodyPr/>
                    <a:lstStyle/>
                    <a:p>
                      <a:pPr algn="l" fontAlgn="t"/>
                      <a:r>
                        <a:rPr lang="en-US" sz="1000" b="1" i="0" u="none" strike="noStrike">
                          <a:solidFill>
                            <a:srgbClr val="000000"/>
                          </a:solidFill>
                          <a:effectLst/>
                          <a:latin typeface="Calibri"/>
                        </a:rPr>
                        <a:t>2. Multi-Stakeholder Input:</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fontAlgn="ctr"/>
                      <a:r>
                        <a:rPr lang="en-US" sz="2000" b="0" i="0" u="none" strike="noStrike">
                          <a:solidFill>
                            <a:srgbClr val="000000"/>
                          </a:solidFill>
                          <a:effectLst/>
                          <a:latin typeface="Wingdings"/>
                        </a:rPr>
                        <a:t>ü</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41646">
                <a:tc>
                  <a:txBody>
                    <a:bodyPr/>
                    <a:lstStyle/>
                    <a:p>
                      <a:pPr algn="l" fontAlgn="t"/>
                      <a:r>
                        <a:rPr lang="en-US" sz="1000" b="0" i="0" u="none" strike="noStrike">
                          <a:solidFill>
                            <a:srgbClr val="000000"/>
                          </a:solidFill>
                          <a:effectLst/>
                          <a:latin typeface="Calibri"/>
                        </a:rPr>
                        <a:t>Evolve the existing working groups to establish an ongoing role in providing regular feedback and guidance to the SPAC.</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b"/>
                      <a:r>
                        <a:rPr lang="en-US" sz="1000" b="0" i="0" u="none" strike="noStrike">
                          <a:solidFill>
                            <a:srgbClr val="000000"/>
                          </a:solidFill>
                          <a:effectLst/>
                          <a:latin typeface="Calibri"/>
                        </a:rPr>
                        <a:t> </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4019">
                <a:tc>
                  <a:txBody>
                    <a:bodyPr/>
                    <a:lstStyle/>
                    <a:p>
                      <a:pPr algn="l" fontAlgn="b"/>
                      <a:r>
                        <a:rPr lang="en-US" sz="1000" b="1" i="0" u="none" strike="noStrike">
                          <a:solidFill>
                            <a:srgbClr val="000000"/>
                          </a:solidFill>
                          <a:effectLst/>
                          <a:latin typeface="Calibri"/>
                        </a:rPr>
                        <a:t>3. Performance Measures:</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fontAlgn="ctr"/>
                      <a:r>
                        <a:rPr lang="en-US" sz="2000" b="0" i="0" u="none" strike="noStrike">
                          <a:solidFill>
                            <a:srgbClr val="000000"/>
                          </a:solidFill>
                          <a:effectLst/>
                          <a:latin typeface="Wingdings"/>
                        </a:rPr>
                        <a:t>ü</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t"/>
                      <a:r>
                        <a:rPr lang="en-US" sz="1000" b="0" i="0" u="none" strike="noStrike">
                          <a:solidFill>
                            <a:srgbClr val="000000"/>
                          </a:solidFill>
                          <a:effectLst/>
                          <a:latin typeface="Calibri"/>
                        </a:rPr>
                        <a:t> </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038">
                <a:tc>
                  <a:txBody>
                    <a:bodyPr/>
                    <a:lstStyle/>
                    <a:p>
                      <a:pPr algn="l" fontAlgn="t"/>
                      <a:r>
                        <a:rPr lang="en-US" sz="1000" b="0" i="0" u="none" strike="noStrike">
                          <a:solidFill>
                            <a:srgbClr val="000000"/>
                          </a:solidFill>
                          <a:effectLst/>
                          <a:latin typeface="Calibri"/>
                        </a:rPr>
                        <a:t>Finalize agreement on a set of high-level system outcomes and performance measures. </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84019">
                <a:tc>
                  <a:txBody>
                    <a:bodyPr/>
                    <a:lstStyle/>
                    <a:p>
                      <a:pPr algn="l" fontAlgn="b"/>
                      <a:r>
                        <a:rPr lang="en-US" sz="1000" b="1" i="0" u="none" strike="noStrike">
                          <a:solidFill>
                            <a:srgbClr val="000000"/>
                          </a:solidFill>
                          <a:effectLst/>
                          <a:latin typeface="Calibri"/>
                        </a:rPr>
                        <a:t>4. Ongoing Input from Localities:</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a:rPr>
                        <a:t> </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l" fontAlgn="t"/>
                      <a:r>
                        <a:rPr lang="en-US" sz="1000" b="0" i="0" u="none" strike="noStrike">
                          <a:solidFill>
                            <a:srgbClr val="000000"/>
                          </a:solidFill>
                          <a:effectLst/>
                          <a:latin typeface="Calibri"/>
                        </a:rPr>
                        <a:t>RFP for creating the Regional Youth Justice Teams has been released, and solicitations are due April 15th;  A ListServ with nearly 1,500 e-mail addresses has been created and has been utilized to get the word out about the RFP.</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464">
                <a:tc>
                  <a:txBody>
                    <a:bodyPr/>
                    <a:lstStyle/>
                    <a:p>
                      <a:pPr algn="l" fontAlgn="t"/>
                      <a:r>
                        <a:rPr lang="en-US" sz="1000" b="0" i="0" u="none" strike="noStrike">
                          <a:solidFill>
                            <a:srgbClr val="000000"/>
                          </a:solidFill>
                          <a:effectLst/>
                          <a:latin typeface="Calibri"/>
                        </a:rPr>
                        <a:t>Develop a plan to implement local interagency advisory teams.</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r>
              <a:tr h="184019">
                <a:tc>
                  <a:txBody>
                    <a:bodyPr/>
                    <a:lstStyle/>
                    <a:p>
                      <a:pPr algn="l" fontAlgn="b"/>
                      <a:r>
                        <a:rPr lang="en-US" sz="1000" b="1" i="0" u="none" strike="noStrike">
                          <a:solidFill>
                            <a:srgbClr val="000000"/>
                          </a:solidFill>
                          <a:effectLst/>
                          <a:latin typeface="Calibri"/>
                        </a:rPr>
                        <a:t>5. Feedback Mechanisms:</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a:rPr>
                        <a:t> </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l" fontAlgn="t"/>
                      <a:r>
                        <a:rPr lang="en-US" sz="1000" b="0" i="0" u="none" strike="noStrike">
                          <a:solidFill>
                            <a:srgbClr val="000000"/>
                          </a:solidFill>
                          <a:effectLst/>
                          <a:latin typeface="Calibri"/>
                        </a:rPr>
                        <a:t>The SPAC will be utilized as the feedback mechanism for the Regional Youth Justice Teams.</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856">
                <a:tc>
                  <a:txBody>
                    <a:bodyPr/>
                    <a:lstStyle/>
                    <a:p>
                      <a:pPr algn="l" fontAlgn="t"/>
                      <a:r>
                        <a:rPr lang="en-US" sz="1000" b="0" i="0" u="none" strike="noStrike">
                          <a:solidFill>
                            <a:srgbClr val="000000"/>
                          </a:solidFill>
                          <a:effectLst/>
                          <a:latin typeface="Calibri"/>
                        </a:rPr>
                        <a:t>Establish regular mechanisms to gather feedback where necessary, and share emerging plans and strategies for system reform with key stakeholders around the state.</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Tree>
    <p:extLst>
      <p:ext uri="{BB962C8B-B14F-4D97-AF65-F5344CB8AC3E}">
        <p14:creationId xmlns:p14="http://schemas.microsoft.com/office/powerpoint/2010/main" val="9428939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 on Strategic Plan Action Steps</a:t>
            </a:r>
          </a:p>
        </p:txBody>
      </p:sp>
      <p:sp>
        <p:nvSpPr>
          <p:cNvPr id="3" name="Text Placeholder 2"/>
          <p:cNvSpPr>
            <a:spLocks noGrp="1"/>
          </p:cNvSpPr>
          <p:nvPr>
            <p:ph type="body" sz="quarter" idx="11"/>
          </p:nvPr>
        </p:nvSpPr>
        <p:spPr>
          <a:xfrm>
            <a:off x="337026" y="1186223"/>
            <a:ext cx="8412480" cy="4419600"/>
          </a:xfrm>
        </p:spPr>
        <p:txBody>
          <a:bodyPr/>
          <a:lstStyle/>
          <a:p>
            <a:pPr marL="0" indent="0">
              <a:buNone/>
            </a:pPr>
            <a:r>
              <a:rPr lang="en-US" dirty="0" smtClean="0"/>
              <a:t>Goal 2: Implement an Effective Continuum of Services Based on Best Practices</a:t>
            </a:r>
            <a:endParaRPr lang="en-US" dirty="0"/>
          </a:p>
        </p:txBody>
      </p:sp>
      <p:sp>
        <p:nvSpPr>
          <p:cNvPr id="5" name="Text Placeholder 4"/>
          <p:cNvSpPr>
            <a:spLocks noGrp="1"/>
          </p:cNvSpPr>
          <p:nvPr>
            <p:ph type="body" sz="quarter" idx="13"/>
          </p:nvPr>
        </p:nvSpPr>
        <p:spPr/>
        <p:txBody>
          <a:bodyPr/>
          <a:lstStyle/>
          <a:p>
            <a:endParaRPr lang="en-US"/>
          </a:p>
        </p:txBody>
      </p:sp>
      <p:graphicFrame>
        <p:nvGraphicFramePr>
          <p:cNvPr id="6" name="Table 5"/>
          <p:cNvGraphicFramePr>
            <a:graphicFrameLocks noGrp="1"/>
          </p:cNvGraphicFramePr>
          <p:nvPr/>
        </p:nvGraphicFramePr>
        <p:xfrm>
          <a:off x="808360" y="1600201"/>
          <a:ext cx="7527279" cy="4525961"/>
        </p:xfrm>
        <a:graphic>
          <a:graphicData uri="http://schemas.openxmlformats.org/drawingml/2006/table">
            <a:tbl>
              <a:tblPr/>
              <a:tblGrid>
                <a:gridCol w="3293351"/>
                <a:gridCol w="628828"/>
                <a:gridCol w="3605100"/>
              </a:tblGrid>
              <a:tr h="167924">
                <a:tc>
                  <a:txBody>
                    <a:bodyPr/>
                    <a:lstStyle/>
                    <a:p>
                      <a:pPr algn="ctr" fontAlgn="b"/>
                      <a:r>
                        <a:rPr lang="en-US" sz="1000" b="1" i="0" u="none" strike="noStrike" dirty="0">
                          <a:solidFill>
                            <a:srgbClr val="000000"/>
                          </a:solidFill>
                          <a:effectLst/>
                          <a:latin typeface="Calibri"/>
                        </a:rPr>
                        <a:t>ACTION STEP</a:t>
                      </a:r>
                    </a:p>
                  </a:txBody>
                  <a:tcPr marL="7996" marR="7996" marT="79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COMPLETE</a:t>
                      </a:r>
                    </a:p>
                  </a:txBody>
                  <a:tcPr marL="7996" marR="7996" marT="799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IN PROGRESS</a:t>
                      </a:r>
                    </a:p>
                  </a:txBody>
                  <a:tcPr marL="7996" marR="7996" marT="7996" marB="0" anchor="b">
                    <a:lnL>
                      <a:noFill/>
                    </a:lnL>
                    <a:lnR>
                      <a:noFill/>
                    </a:lnR>
                    <a:lnT>
                      <a:noFill/>
                    </a:lnT>
                    <a:lnB w="6350" cap="flat" cmpd="sng" algn="ctr">
                      <a:solidFill>
                        <a:srgbClr val="000000"/>
                      </a:solidFill>
                      <a:prstDash val="solid"/>
                      <a:round/>
                      <a:headEnd type="none" w="med" len="med"/>
                      <a:tailEnd type="none" w="med" len="med"/>
                    </a:lnB>
                  </a:tcPr>
                </a:tc>
              </a:tr>
              <a:tr h="159928">
                <a:tc>
                  <a:txBody>
                    <a:bodyPr/>
                    <a:lstStyle/>
                    <a:p>
                      <a:pPr algn="l" fontAlgn="b"/>
                      <a:r>
                        <a:rPr lang="en-US" sz="900" b="1" i="0" u="none" strike="noStrike">
                          <a:solidFill>
                            <a:srgbClr val="000000"/>
                          </a:solidFill>
                          <a:effectLst/>
                          <a:latin typeface="Calibri"/>
                        </a:rPr>
                        <a:t>6. Analysis of Continuum: </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fontAlgn="ctr"/>
                      <a:r>
                        <a:rPr lang="en-US" sz="1800" b="0" i="0" u="none" strike="noStrike">
                          <a:solidFill>
                            <a:srgbClr val="000000"/>
                          </a:solidFill>
                          <a:effectLst/>
                          <a:latin typeface="Wingdings"/>
                        </a:rPr>
                        <a:t> </a:t>
                      </a:r>
                    </a:p>
                  </a:txBody>
                  <a:tcPr marL="7996" marR="7996" marT="79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t"/>
                      <a:r>
                        <a:rPr lang="en-US" sz="900" b="0" i="0" u="none" strike="noStrike">
                          <a:solidFill>
                            <a:srgbClr val="000000"/>
                          </a:solidFill>
                          <a:effectLst/>
                          <a:latin typeface="Calibri"/>
                        </a:rPr>
                        <a:t>DCJS IT staff has completed the structure of the database, and it is live and online with preliminary program information for several counties.  NYC ACS and Probation will disseminate a letter to all program managers with a request to fill out a survey that will be used to populate the database with NYC programs, and the juvenile justice ListServ will be used to distribute the survey in hopes that other counties will also begin to populate their information.  In addition, once the Regional Youth Justice Teams are established, they will be the mechanisms utilized to assess the current continuum of providers relative to juvenile delinquency and re-evaluate on an ongoing basis.</a:t>
                      </a:r>
                    </a:p>
                  </a:txBody>
                  <a:tcPr marL="7996" marR="7996" marT="7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7312">
                <a:tc>
                  <a:txBody>
                    <a:bodyPr/>
                    <a:lstStyle/>
                    <a:p>
                      <a:pPr algn="l" fontAlgn="t"/>
                      <a:r>
                        <a:rPr lang="en-US" sz="900" b="0" i="0" u="none" strike="noStrike">
                          <a:solidFill>
                            <a:srgbClr val="000000"/>
                          </a:solidFill>
                          <a:effectLst/>
                          <a:latin typeface="Calibri"/>
                        </a:rPr>
                        <a:t>Conduct analysis of current continuum of providers across the state, and assess relative to juvenile delinquency.</a:t>
                      </a:r>
                    </a:p>
                  </a:txBody>
                  <a:tcPr marL="7996" marR="7996" marT="7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59928">
                <a:tc>
                  <a:txBody>
                    <a:bodyPr/>
                    <a:lstStyle/>
                    <a:p>
                      <a:pPr algn="l" fontAlgn="b"/>
                      <a:r>
                        <a:rPr lang="en-US" sz="900" b="1" i="0" u="none" strike="noStrike">
                          <a:solidFill>
                            <a:srgbClr val="000000"/>
                          </a:solidFill>
                          <a:effectLst/>
                          <a:latin typeface="Calibri"/>
                        </a:rPr>
                        <a:t>7. Performance Contracting and Quality Standards:</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solidFill>
                            <a:srgbClr val="000000"/>
                          </a:solidFill>
                          <a:effectLst/>
                          <a:latin typeface="Calibri"/>
                        </a:rPr>
                        <a:t> </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l" fontAlgn="t"/>
                      <a:r>
                        <a:rPr lang="en-US" sz="900" b="0" i="0" u="none" strike="noStrike">
                          <a:solidFill>
                            <a:srgbClr val="000000"/>
                          </a:solidFill>
                          <a:effectLst/>
                          <a:latin typeface="Calibri"/>
                        </a:rPr>
                        <a:t>A new performance measures system has been implemented for DCJS juvenile justice contracts.  In addition, a "Results First" project is currently underway in the area of public safety in an effort to implement and utilize empirical data to help decision makers balance the distribution of programs and dedicate funding to those programs that generate the best returns on the investment.</a:t>
                      </a:r>
                    </a:p>
                  </a:txBody>
                  <a:tcPr marL="7996" marR="7996" marT="7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3593">
                <a:tc>
                  <a:txBody>
                    <a:bodyPr/>
                    <a:lstStyle/>
                    <a:p>
                      <a:pPr algn="l" fontAlgn="t"/>
                      <a:r>
                        <a:rPr lang="en-US" sz="900" b="0" i="0" u="none" strike="noStrike">
                          <a:solidFill>
                            <a:srgbClr val="000000"/>
                          </a:solidFill>
                          <a:effectLst/>
                          <a:latin typeface="Calibri"/>
                        </a:rPr>
                        <a:t>Implement and effectively utilize uniform performance-based contracting and quality standards for public and private providers.</a:t>
                      </a:r>
                    </a:p>
                  </a:txBody>
                  <a:tcPr marL="7996" marR="7996" marT="7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r>
              <a:tr h="159928">
                <a:tc>
                  <a:txBody>
                    <a:bodyPr/>
                    <a:lstStyle/>
                    <a:p>
                      <a:pPr algn="l" fontAlgn="b"/>
                      <a:r>
                        <a:rPr lang="en-US" sz="900" b="1" i="0" u="none" strike="noStrike">
                          <a:solidFill>
                            <a:srgbClr val="000000"/>
                          </a:solidFill>
                          <a:effectLst/>
                          <a:latin typeface="Calibri"/>
                        </a:rPr>
                        <a:t>8. Financing Models and Oversight Structures:</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solidFill>
                            <a:srgbClr val="000000"/>
                          </a:solidFill>
                          <a:effectLst/>
                          <a:latin typeface="Calibri"/>
                        </a:rPr>
                        <a:t> </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l" fontAlgn="t"/>
                      <a:r>
                        <a:rPr lang="en-US" sz="900" b="0" i="0" u="none" strike="noStrike">
                          <a:solidFill>
                            <a:srgbClr val="000000"/>
                          </a:solidFill>
                          <a:effectLst/>
                          <a:latin typeface="Calibri"/>
                        </a:rPr>
                        <a:t>A new work group has been established to analyze potential financing models with an emphasis on performance-based contracting and quality standards.  The first meeting was held February 22, 2013, and the group plans to have a preliminary recommendation to the SPAC at its May quarterly meeting.</a:t>
                      </a:r>
                    </a:p>
                  </a:txBody>
                  <a:tcPr marL="7996" marR="7996" marT="7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3683">
                <a:tc>
                  <a:txBody>
                    <a:bodyPr/>
                    <a:lstStyle/>
                    <a:p>
                      <a:pPr algn="l" fontAlgn="t"/>
                      <a:r>
                        <a:rPr lang="en-US" sz="900" b="0" i="0" u="none" strike="noStrike">
                          <a:solidFill>
                            <a:srgbClr val="000000"/>
                          </a:solidFill>
                          <a:effectLst/>
                          <a:latin typeface="Calibri"/>
                        </a:rPr>
                        <a:t>Conduct analysis of potential financing models, oversight structures, and case jurisdiction responsibilities.</a:t>
                      </a:r>
                    </a:p>
                  </a:txBody>
                  <a:tcPr marL="7996" marR="7996" marT="7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r>
              <a:tr h="159928">
                <a:tc>
                  <a:txBody>
                    <a:bodyPr/>
                    <a:lstStyle/>
                    <a:p>
                      <a:pPr algn="l" fontAlgn="b"/>
                      <a:r>
                        <a:rPr lang="en-US" sz="900" b="1" i="0" u="none" strike="noStrike">
                          <a:solidFill>
                            <a:srgbClr val="000000"/>
                          </a:solidFill>
                          <a:effectLst/>
                          <a:latin typeface="Calibri"/>
                        </a:rPr>
                        <a:t>9. Support for What Works: </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solidFill>
                            <a:srgbClr val="000000"/>
                          </a:solidFill>
                          <a:effectLst/>
                          <a:latin typeface="Calibri"/>
                        </a:rPr>
                        <a:t> </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l" fontAlgn="t"/>
                      <a:r>
                        <a:rPr lang="en-US" sz="900" b="0" i="0" u="none" strike="noStrike">
                          <a:solidFill>
                            <a:srgbClr val="000000"/>
                          </a:solidFill>
                          <a:effectLst/>
                          <a:latin typeface="Calibri"/>
                        </a:rPr>
                        <a:t>A new work group has been established to develop a recommended plan for rolling out a new best practices center.  The first meeting was held February 21, 2013, and the group plans to have a recommendation to the SPAC at its May quarterly meeting.</a:t>
                      </a:r>
                    </a:p>
                  </a:txBody>
                  <a:tcPr marL="7996" marR="7996" marT="79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37">
                <a:tc>
                  <a:txBody>
                    <a:bodyPr/>
                    <a:lstStyle/>
                    <a:p>
                      <a:pPr algn="l" fontAlgn="b"/>
                      <a:r>
                        <a:rPr lang="en-US" sz="900" b="0" i="0" u="none" strike="noStrike" dirty="0">
                          <a:solidFill>
                            <a:srgbClr val="000000"/>
                          </a:solidFill>
                          <a:effectLst/>
                          <a:latin typeface="Calibri"/>
                        </a:rPr>
                        <a:t>Establish an interactive, best practice clearinghouse to expand the capacity of the state to adopt both research-driven and evidence-informed practices.</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a:rPr>
                        <a:t> </a:t>
                      </a:r>
                    </a:p>
                  </a:txBody>
                  <a:tcPr marL="7996" marR="7996" marT="7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Tree>
    <p:extLst>
      <p:ext uri="{BB962C8B-B14F-4D97-AF65-F5344CB8AC3E}">
        <p14:creationId xmlns:p14="http://schemas.microsoft.com/office/powerpoint/2010/main" val="20332806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 on Strategic Plan Action Steps</a:t>
            </a:r>
          </a:p>
        </p:txBody>
      </p:sp>
      <p:sp>
        <p:nvSpPr>
          <p:cNvPr id="3" name="Text Placeholder 2"/>
          <p:cNvSpPr>
            <a:spLocks noGrp="1"/>
          </p:cNvSpPr>
          <p:nvPr>
            <p:ph type="body" sz="quarter" idx="11"/>
          </p:nvPr>
        </p:nvSpPr>
        <p:spPr/>
        <p:txBody>
          <a:bodyPr/>
          <a:lstStyle/>
          <a:p>
            <a:pPr marL="0" indent="0" algn="ctr">
              <a:buNone/>
            </a:pPr>
            <a:r>
              <a:rPr lang="en-US" dirty="0" smtClean="0"/>
              <a:t>Goal 3: Collect and Share Data to Make Information-Driven Decisions and Policies</a:t>
            </a:r>
          </a:p>
          <a:p>
            <a:pPr marL="0" indent="0" algn="ctr">
              <a:buNone/>
            </a:pPr>
            <a:endParaRPr lang="en-US" dirty="0"/>
          </a:p>
          <a:p>
            <a:pPr marL="0" indent="0">
              <a:buNone/>
            </a:pPr>
            <a:endParaRPr lang="en-US" dirty="0"/>
          </a:p>
        </p:txBody>
      </p:sp>
      <p:sp>
        <p:nvSpPr>
          <p:cNvPr id="5" name="Text Placeholder 4"/>
          <p:cNvSpPr>
            <a:spLocks noGrp="1"/>
          </p:cNvSpPr>
          <p:nvPr>
            <p:ph type="body" sz="quarter" idx="13"/>
          </p:nvPr>
        </p:nvSpPr>
        <p:spPr/>
        <p:txBody>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426650866"/>
              </p:ext>
            </p:extLst>
          </p:nvPr>
        </p:nvGraphicFramePr>
        <p:xfrm>
          <a:off x="457200" y="2286000"/>
          <a:ext cx="8229600" cy="2447059"/>
        </p:xfrm>
        <a:graphic>
          <a:graphicData uri="http://schemas.openxmlformats.org/drawingml/2006/table">
            <a:tbl>
              <a:tblPr/>
              <a:tblGrid>
                <a:gridCol w="3600632"/>
                <a:gridCol w="687500"/>
                <a:gridCol w="3941468"/>
              </a:tblGrid>
              <a:tr h="258232">
                <a:tc>
                  <a:txBody>
                    <a:bodyPr/>
                    <a:lstStyle/>
                    <a:p>
                      <a:pPr algn="ctr" fontAlgn="b"/>
                      <a:r>
                        <a:rPr lang="en-US" sz="1100" b="1" i="0" u="none" strike="noStrike" dirty="0">
                          <a:solidFill>
                            <a:srgbClr val="000000"/>
                          </a:solidFill>
                          <a:effectLst/>
                          <a:latin typeface="Calibri"/>
                        </a:rPr>
                        <a:t>ACTION STEP</a:t>
                      </a:r>
                    </a:p>
                  </a:txBody>
                  <a:tcPr marL="8742" marR="8742" marT="874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COMPLETE</a:t>
                      </a:r>
                    </a:p>
                  </a:txBody>
                  <a:tcPr marL="8742" marR="8742" marT="874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IN PROGRESS</a:t>
                      </a:r>
                    </a:p>
                  </a:txBody>
                  <a:tcPr marL="8742" marR="8742" marT="8742" marB="0" anchor="b">
                    <a:lnL>
                      <a:noFill/>
                    </a:lnL>
                    <a:lnR>
                      <a:noFill/>
                    </a:lnR>
                    <a:lnT>
                      <a:noFill/>
                    </a:lnT>
                    <a:lnB w="6350" cap="flat" cmpd="sng" algn="ctr">
                      <a:solidFill>
                        <a:srgbClr val="000000"/>
                      </a:solidFill>
                      <a:prstDash val="solid"/>
                      <a:round/>
                      <a:headEnd type="none" w="med" len="med"/>
                      <a:tailEnd type="none" w="med" len="med"/>
                    </a:lnB>
                  </a:tcPr>
                </a:tc>
              </a:tr>
              <a:tr h="258232">
                <a:tc>
                  <a:txBody>
                    <a:bodyPr/>
                    <a:lstStyle/>
                    <a:p>
                      <a:pPr algn="l" fontAlgn="t"/>
                      <a:r>
                        <a:rPr lang="en-US" sz="1000" b="1" i="0" u="none" strike="noStrike">
                          <a:solidFill>
                            <a:srgbClr val="000000"/>
                          </a:solidFill>
                          <a:effectLst/>
                          <a:latin typeface="Calibri"/>
                        </a:rPr>
                        <a:t>10. Data Infrastructure and Analysis:</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Wingdings"/>
                        </a:rPr>
                        <a:t> </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l" fontAlgn="t"/>
                      <a:r>
                        <a:rPr lang="en-US" sz="1000" b="0" i="0" u="none" strike="noStrike">
                          <a:solidFill>
                            <a:srgbClr val="000000"/>
                          </a:solidFill>
                          <a:effectLst/>
                          <a:latin typeface="Calibri"/>
                        </a:rPr>
                        <a:t>The SPAC Data and Performance Measures work group is currently taking a look at the experiences of a NYC group that has been involved in a Georgetown Capstone project on information sharing to determine whether some of the work that has been done could be integrated on a statewide basis.  The group is also working toward resolving OCA race/ethnicity issues and looking at ways to leverage data work currently being done with respect to the development of a statewide Detention Risk Assessment Instrument.</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0595">
                <a:tc>
                  <a:txBody>
                    <a:bodyPr/>
                    <a:lstStyle/>
                    <a:p>
                      <a:pPr algn="l" fontAlgn="t"/>
                      <a:r>
                        <a:rPr lang="en-US" sz="1000" b="0" i="0" u="none" strike="noStrike">
                          <a:solidFill>
                            <a:srgbClr val="000000"/>
                          </a:solidFill>
                          <a:effectLst/>
                          <a:latin typeface="Calibri"/>
                        </a:rPr>
                        <a:t>Establish the data infrastructure and analytical capacity necessary to improve outcomes.</a:t>
                      </a:r>
                    </a:p>
                  </a:txBody>
                  <a:tcPr marL="8742" marR="8742" marT="87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8742" marR="8742" marT="87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Tree>
    <p:extLst>
      <p:ext uri="{BB962C8B-B14F-4D97-AF65-F5344CB8AC3E}">
        <p14:creationId xmlns:p14="http://schemas.microsoft.com/office/powerpoint/2010/main" val="6129135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For Your Discussion</a:t>
            </a:r>
            <a:endParaRPr lang="en-US" sz="2800" dirty="0"/>
          </a:p>
        </p:txBody>
      </p:sp>
      <p:sp>
        <p:nvSpPr>
          <p:cNvPr id="3" name="Text Placeholder 2"/>
          <p:cNvSpPr>
            <a:spLocks noGrp="1"/>
          </p:cNvSpPr>
          <p:nvPr>
            <p:ph type="body" sz="quarter" idx="11"/>
          </p:nvPr>
        </p:nvSpPr>
        <p:spPr/>
        <p:txBody>
          <a:bodyPr/>
          <a:lstStyle/>
          <a:p>
            <a:r>
              <a:rPr lang="en-US" sz="3200" dirty="0" smtClean="0"/>
              <a:t>How could a collective impact strategy apply to your work?</a:t>
            </a:r>
          </a:p>
          <a:p>
            <a:endParaRPr lang="en-US" sz="3200" dirty="0"/>
          </a:p>
          <a:p>
            <a:r>
              <a:rPr lang="en-US" sz="3200" dirty="0" smtClean="0"/>
              <a:t>What are your next steps to take in order to start a collective impact effort in your work?</a:t>
            </a:r>
          </a:p>
          <a:p>
            <a:endParaRPr lang="en-US" sz="3200" dirty="0"/>
          </a:p>
          <a:p>
            <a:r>
              <a:rPr lang="en-US" sz="3200" dirty="0" smtClean="0"/>
              <a:t>What outcome would you like to see from a collective impact effort in your work?</a:t>
            </a:r>
            <a:endParaRPr lang="en-US" sz="3200"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9271081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559666"/>
            <a:ext cx="8355012" cy="659534"/>
          </a:xfrm>
        </p:spPr>
        <p:txBody>
          <a:bodyPr/>
          <a:lstStyle/>
          <a:p>
            <a:r>
              <a:rPr lang="en-US" dirty="0" smtClean="0">
                <a:latin typeface="+mj-lt"/>
              </a:rPr>
              <a:t>Achieving Large-Scale Change through Collective Impact Involves Five Key Elements</a:t>
            </a:r>
            <a:endParaRPr lang="en-US" dirty="0">
              <a:latin typeface="+mj-lt"/>
            </a:endParaRPr>
          </a:p>
        </p:txBody>
      </p:sp>
      <p:grpSp>
        <p:nvGrpSpPr>
          <p:cNvPr id="32" name="Group 31"/>
          <p:cNvGrpSpPr/>
          <p:nvPr/>
        </p:nvGrpSpPr>
        <p:grpSpPr>
          <a:xfrm>
            <a:off x="304800" y="1488513"/>
            <a:ext cx="8991600" cy="797487"/>
            <a:chOff x="304800" y="1398494"/>
            <a:chExt cx="8991600" cy="797487"/>
          </a:xfrm>
        </p:grpSpPr>
        <p:sp>
          <p:nvSpPr>
            <p:cNvPr id="6" name="Rounded Rectangle 5"/>
            <p:cNvSpPr/>
            <p:nvPr/>
          </p:nvSpPr>
          <p:spPr>
            <a:xfrm>
              <a:off x="304800" y="1398494"/>
              <a:ext cx="2895600" cy="7974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FFFFFF"/>
                  </a:solidFill>
                </a:rPr>
                <a:t>Common </a:t>
              </a:r>
              <a:r>
                <a:rPr lang="en-US" sz="1600" b="1" dirty="0" smtClean="0">
                  <a:solidFill>
                    <a:srgbClr val="FFFFFF"/>
                  </a:solidFill>
                </a:rPr>
                <a:t>Agenda</a:t>
              </a:r>
              <a:endParaRPr lang="en-US" sz="1600" b="1" dirty="0">
                <a:solidFill>
                  <a:srgbClr val="FFFFFF"/>
                </a:solidFill>
              </a:endParaRPr>
            </a:p>
          </p:txBody>
        </p:sp>
        <p:sp>
          <p:nvSpPr>
            <p:cNvPr id="3" name="TextBox 2"/>
            <p:cNvSpPr txBox="1"/>
            <p:nvPr/>
          </p:nvSpPr>
          <p:spPr>
            <a:xfrm>
              <a:off x="3352800" y="1443294"/>
              <a:ext cx="5943600" cy="584775"/>
            </a:xfrm>
            <a:prstGeom prst="rect">
              <a:avLst/>
            </a:prstGeom>
            <a:noFill/>
          </p:spPr>
          <p:txBody>
            <a:bodyPr wrap="square" rtlCol="0">
              <a:spAutoFit/>
            </a:bodyPr>
            <a:lstStyle/>
            <a:p>
              <a:pPr marL="285750" indent="-285750">
                <a:buFont typeface="Arial" pitchFamily="34" charset="0"/>
                <a:buChar char="•"/>
              </a:pPr>
              <a:r>
                <a:rPr lang="en-US" sz="1600" b="1" dirty="0">
                  <a:solidFill>
                    <a:srgbClr val="000000"/>
                  </a:solidFill>
                  <a:latin typeface="+mn-lt"/>
                  <a:cs typeface="Arial" pitchFamily="34" charset="0"/>
                </a:rPr>
                <a:t>Common understanding </a:t>
              </a:r>
              <a:r>
                <a:rPr lang="en-US" sz="1600" dirty="0">
                  <a:solidFill>
                    <a:srgbClr val="000000"/>
                  </a:solidFill>
                  <a:latin typeface="+mn-lt"/>
                  <a:cs typeface="Arial" pitchFamily="34" charset="0"/>
                </a:rPr>
                <a:t>of the problem </a:t>
              </a:r>
            </a:p>
            <a:p>
              <a:pPr marL="285750" indent="-285750" fontAlgn="base">
                <a:spcBef>
                  <a:spcPct val="0"/>
                </a:spcBef>
                <a:spcAft>
                  <a:spcPct val="0"/>
                </a:spcAft>
                <a:buFont typeface="Arial" pitchFamily="34" charset="0"/>
                <a:buChar char="•"/>
              </a:pPr>
              <a:r>
                <a:rPr lang="en-US" sz="1600" b="1" dirty="0" smtClean="0">
                  <a:solidFill>
                    <a:srgbClr val="000000"/>
                  </a:solidFill>
                  <a:latin typeface="+mn-lt"/>
                  <a:cs typeface="Arial" pitchFamily="34" charset="0"/>
                </a:rPr>
                <a:t>Shared </a:t>
              </a:r>
              <a:r>
                <a:rPr lang="en-US" sz="1600" b="1" dirty="0">
                  <a:solidFill>
                    <a:srgbClr val="000000"/>
                  </a:solidFill>
                  <a:latin typeface="+mn-lt"/>
                  <a:cs typeface="Arial" pitchFamily="34" charset="0"/>
                </a:rPr>
                <a:t>vision </a:t>
              </a:r>
              <a:r>
                <a:rPr lang="en-US" sz="1600" dirty="0">
                  <a:solidFill>
                    <a:srgbClr val="000000"/>
                  </a:solidFill>
                  <a:latin typeface="+mn-lt"/>
                  <a:cs typeface="Arial" pitchFamily="34" charset="0"/>
                </a:rPr>
                <a:t>for </a:t>
              </a:r>
              <a:r>
                <a:rPr lang="en-US" sz="1600" dirty="0" smtClean="0">
                  <a:solidFill>
                    <a:srgbClr val="000000"/>
                  </a:solidFill>
                  <a:latin typeface="+mn-lt"/>
                  <a:cs typeface="Arial" pitchFamily="34" charset="0"/>
                </a:rPr>
                <a:t>change</a:t>
              </a:r>
            </a:p>
          </p:txBody>
        </p:sp>
      </p:grpSp>
      <p:grpSp>
        <p:nvGrpSpPr>
          <p:cNvPr id="33" name="Group 32"/>
          <p:cNvGrpSpPr/>
          <p:nvPr/>
        </p:nvGrpSpPr>
        <p:grpSpPr>
          <a:xfrm>
            <a:off x="304800" y="2403929"/>
            <a:ext cx="8991600" cy="906575"/>
            <a:chOff x="304800" y="2467105"/>
            <a:chExt cx="8991600" cy="906575"/>
          </a:xfrm>
        </p:grpSpPr>
        <p:sp>
          <p:nvSpPr>
            <p:cNvPr id="7" name="Rounded Rectangle 6"/>
            <p:cNvSpPr/>
            <p:nvPr/>
          </p:nvSpPr>
          <p:spPr>
            <a:xfrm>
              <a:off x="304800" y="2576193"/>
              <a:ext cx="2895600" cy="797487"/>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FFFFFF"/>
                  </a:solidFill>
                </a:rPr>
                <a:t>Shared </a:t>
              </a:r>
              <a:r>
                <a:rPr lang="en-US" sz="1600" b="1" dirty="0" smtClean="0">
                  <a:solidFill>
                    <a:srgbClr val="FFFFFF"/>
                  </a:solidFill>
                </a:rPr>
                <a:t>Measurement</a:t>
              </a:r>
              <a:endParaRPr lang="en-US" sz="1600" b="1" baseline="30000" dirty="0">
                <a:solidFill>
                  <a:srgbClr val="FFFFFF"/>
                </a:solidFill>
              </a:endParaRPr>
            </a:p>
          </p:txBody>
        </p:sp>
        <p:sp>
          <p:nvSpPr>
            <p:cNvPr id="11" name="TextBox 10"/>
            <p:cNvSpPr txBox="1"/>
            <p:nvPr/>
          </p:nvSpPr>
          <p:spPr>
            <a:xfrm>
              <a:off x="3352800" y="2467105"/>
              <a:ext cx="5943600" cy="830997"/>
            </a:xfrm>
            <a:prstGeom prst="rect">
              <a:avLst/>
            </a:prstGeom>
            <a:noFill/>
          </p:spPr>
          <p:txBody>
            <a:bodyPr wrap="square" rtlCol="0">
              <a:spAutoFit/>
            </a:bodyPr>
            <a:lstStyle/>
            <a:p>
              <a:pPr marL="285750" indent="-285750" fontAlgn="base">
                <a:spcBef>
                  <a:spcPct val="0"/>
                </a:spcBef>
                <a:spcAft>
                  <a:spcPct val="0"/>
                </a:spcAft>
                <a:buFont typeface="Arial" pitchFamily="34" charset="0"/>
                <a:buChar char="•"/>
              </a:pPr>
              <a:r>
                <a:rPr lang="en-US" sz="1600" b="1" dirty="0" smtClean="0">
                  <a:solidFill>
                    <a:srgbClr val="000000"/>
                  </a:solidFill>
                  <a:latin typeface="+mn-lt"/>
                  <a:cs typeface="Arial" pitchFamily="34" charset="0"/>
                </a:rPr>
                <a:t>Collecting data </a:t>
              </a:r>
              <a:r>
                <a:rPr lang="en-US" sz="1600" dirty="0">
                  <a:solidFill>
                    <a:srgbClr val="000000"/>
                  </a:solidFill>
                  <a:latin typeface="+mn-lt"/>
                  <a:cs typeface="Arial" pitchFamily="34" charset="0"/>
                </a:rPr>
                <a:t>and</a:t>
              </a:r>
              <a:r>
                <a:rPr lang="en-US" sz="1600" b="1" dirty="0">
                  <a:solidFill>
                    <a:srgbClr val="000000"/>
                  </a:solidFill>
                  <a:latin typeface="+mn-lt"/>
                  <a:cs typeface="Arial" pitchFamily="34" charset="0"/>
                </a:rPr>
                <a:t> </a:t>
              </a:r>
              <a:r>
                <a:rPr lang="en-US" sz="1600" b="1" dirty="0" smtClean="0">
                  <a:solidFill>
                    <a:srgbClr val="000000"/>
                  </a:solidFill>
                  <a:latin typeface="+mn-lt"/>
                  <a:cs typeface="Arial" pitchFamily="34" charset="0"/>
                </a:rPr>
                <a:t>measuring results</a:t>
              </a:r>
            </a:p>
            <a:p>
              <a:pPr marL="285750" indent="-285750" fontAlgn="base">
                <a:spcBef>
                  <a:spcPct val="0"/>
                </a:spcBef>
                <a:spcAft>
                  <a:spcPct val="0"/>
                </a:spcAft>
                <a:buFont typeface="Arial" pitchFamily="34" charset="0"/>
                <a:buChar char="•"/>
              </a:pPr>
              <a:r>
                <a:rPr lang="en-US" sz="1600" dirty="0" smtClean="0">
                  <a:solidFill>
                    <a:srgbClr val="000000"/>
                  </a:solidFill>
                  <a:latin typeface="+mn-lt"/>
                  <a:cs typeface="Arial" pitchFamily="34" charset="0"/>
                </a:rPr>
                <a:t>Focus on </a:t>
              </a:r>
              <a:r>
                <a:rPr lang="en-US" sz="1600" b="1" dirty="0" smtClean="0">
                  <a:solidFill>
                    <a:srgbClr val="000000"/>
                  </a:solidFill>
                  <a:latin typeface="+mn-lt"/>
                  <a:cs typeface="Arial" pitchFamily="34" charset="0"/>
                </a:rPr>
                <a:t>performance management</a:t>
              </a:r>
            </a:p>
            <a:p>
              <a:pPr marL="285750" indent="-285750" fontAlgn="base">
                <a:spcBef>
                  <a:spcPct val="0"/>
                </a:spcBef>
                <a:spcAft>
                  <a:spcPct val="0"/>
                </a:spcAft>
                <a:buFont typeface="Arial" pitchFamily="34" charset="0"/>
                <a:buChar char="•"/>
              </a:pPr>
              <a:r>
                <a:rPr lang="en-US" sz="1600" b="1" dirty="0" smtClean="0">
                  <a:solidFill>
                    <a:srgbClr val="000000"/>
                  </a:solidFill>
                  <a:latin typeface="+mn-lt"/>
                  <a:cs typeface="Arial" pitchFamily="34" charset="0"/>
                </a:rPr>
                <a:t>Shared accountability</a:t>
              </a:r>
              <a:endParaRPr lang="en-US" sz="1600" dirty="0">
                <a:solidFill>
                  <a:srgbClr val="000000"/>
                </a:solidFill>
                <a:latin typeface="+mn-lt"/>
                <a:cs typeface="Arial" pitchFamily="34" charset="0"/>
              </a:endParaRPr>
            </a:p>
          </p:txBody>
        </p:sp>
      </p:grpSp>
      <p:grpSp>
        <p:nvGrpSpPr>
          <p:cNvPr id="38" name="Group 37"/>
          <p:cNvGrpSpPr/>
          <p:nvPr/>
        </p:nvGrpSpPr>
        <p:grpSpPr>
          <a:xfrm>
            <a:off x="304800" y="3545839"/>
            <a:ext cx="8991600" cy="797487"/>
            <a:chOff x="304800" y="3646608"/>
            <a:chExt cx="8991600" cy="797487"/>
          </a:xfrm>
        </p:grpSpPr>
        <p:sp>
          <p:nvSpPr>
            <p:cNvPr id="8" name="Rounded Rectangle 7"/>
            <p:cNvSpPr/>
            <p:nvPr/>
          </p:nvSpPr>
          <p:spPr>
            <a:xfrm>
              <a:off x="304800" y="3646608"/>
              <a:ext cx="2895600" cy="797487"/>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FFFFFF"/>
                  </a:solidFill>
                </a:rPr>
                <a:t>Mutually </a:t>
              </a:r>
              <a:r>
                <a:rPr lang="en-US" sz="1600" b="1" dirty="0" smtClean="0">
                  <a:solidFill>
                    <a:srgbClr val="FFFFFF"/>
                  </a:solidFill>
                </a:rPr>
                <a:t>Reinforcing </a:t>
              </a:r>
              <a:r>
                <a:rPr lang="en-US" sz="1600" b="1" dirty="0">
                  <a:solidFill>
                    <a:srgbClr val="FFFFFF"/>
                  </a:solidFill>
                </a:rPr>
                <a:t>A</a:t>
              </a:r>
              <a:r>
                <a:rPr lang="en-US" sz="1600" b="1" dirty="0" smtClean="0">
                  <a:solidFill>
                    <a:srgbClr val="FFFFFF"/>
                  </a:solidFill>
                </a:rPr>
                <a:t>ctivities</a:t>
              </a:r>
              <a:endParaRPr lang="en-US" sz="1600" b="1" dirty="0">
                <a:solidFill>
                  <a:srgbClr val="FFFFFF"/>
                </a:solidFill>
              </a:endParaRPr>
            </a:p>
          </p:txBody>
        </p:sp>
        <p:sp>
          <p:nvSpPr>
            <p:cNvPr id="12" name="TextBox 11"/>
            <p:cNvSpPr txBox="1"/>
            <p:nvPr/>
          </p:nvSpPr>
          <p:spPr>
            <a:xfrm>
              <a:off x="3352800" y="3657600"/>
              <a:ext cx="5943600" cy="584775"/>
            </a:xfrm>
            <a:prstGeom prst="rect">
              <a:avLst/>
            </a:prstGeom>
            <a:noFill/>
          </p:spPr>
          <p:txBody>
            <a:bodyPr wrap="square" rtlCol="0">
              <a:spAutoFit/>
            </a:bodyPr>
            <a:lstStyle/>
            <a:p>
              <a:pPr marL="285750" indent="-285750" fontAlgn="base">
                <a:spcBef>
                  <a:spcPct val="0"/>
                </a:spcBef>
                <a:spcAft>
                  <a:spcPct val="0"/>
                </a:spcAft>
                <a:buFont typeface="Arial" pitchFamily="34" charset="0"/>
                <a:buChar char="•"/>
              </a:pPr>
              <a:r>
                <a:rPr lang="en-US" sz="1600" b="1" dirty="0" smtClean="0">
                  <a:solidFill>
                    <a:srgbClr val="000000"/>
                  </a:solidFill>
                  <a:latin typeface="+mn-lt"/>
                  <a:cs typeface="Arial" pitchFamily="34" charset="0"/>
                </a:rPr>
                <a:t>Differentiated approaches</a:t>
              </a:r>
            </a:p>
            <a:p>
              <a:pPr marL="285750" indent="-285750" fontAlgn="base">
                <a:spcBef>
                  <a:spcPct val="0"/>
                </a:spcBef>
                <a:spcAft>
                  <a:spcPct val="0"/>
                </a:spcAft>
                <a:buFont typeface="Arial" pitchFamily="34" charset="0"/>
                <a:buChar char="•"/>
              </a:pPr>
              <a:r>
                <a:rPr lang="en-US" sz="1600" b="1" dirty="0" smtClean="0">
                  <a:solidFill>
                    <a:srgbClr val="000000"/>
                  </a:solidFill>
                  <a:latin typeface="+mn-lt"/>
                  <a:cs typeface="Arial" pitchFamily="34" charset="0"/>
                </a:rPr>
                <a:t>Coordination </a:t>
              </a:r>
              <a:r>
                <a:rPr lang="en-US" sz="1600" dirty="0" smtClean="0">
                  <a:solidFill>
                    <a:srgbClr val="000000"/>
                  </a:solidFill>
                  <a:latin typeface="+mn-lt"/>
                  <a:cs typeface="Arial" pitchFamily="34" charset="0"/>
                </a:rPr>
                <a:t>through joint plan </a:t>
              </a:r>
              <a:r>
                <a:rPr lang="en-US" sz="1600" dirty="0">
                  <a:solidFill>
                    <a:srgbClr val="000000"/>
                  </a:solidFill>
                  <a:latin typeface="+mn-lt"/>
                  <a:cs typeface="Arial" pitchFamily="34" charset="0"/>
                </a:rPr>
                <a:t>of action</a:t>
              </a:r>
            </a:p>
          </p:txBody>
        </p:sp>
      </p:grpSp>
      <p:grpSp>
        <p:nvGrpSpPr>
          <p:cNvPr id="35" name="Group 34"/>
          <p:cNvGrpSpPr/>
          <p:nvPr/>
        </p:nvGrpSpPr>
        <p:grpSpPr>
          <a:xfrm>
            <a:off x="317500" y="4607611"/>
            <a:ext cx="8991600" cy="797487"/>
            <a:chOff x="304800" y="4506068"/>
            <a:chExt cx="8991600" cy="797487"/>
          </a:xfrm>
        </p:grpSpPr>
        <p:sp>
          <p:nvSpPr>
            <p:cNvPr id="9" name="Rounded Rectangle 8"/>
            <p:cNvSpPr/>
            <p:nvPr/>
          </p:nvSpPr>
          <p:spPr>
            <a:xfrm>
              <a:off x="304800" y="4506068"/>
              <a:ext cx="2895600" cy="797487"/>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FFFFFF"/>
                  </a:solidFill>
                </a:rPr>
                <a:t>Continuous </a:t>
              </a:r>
              <a:r>
                <a:rPr lang="en-US" sz="1600" b="1" dirty="0" smtClean="0">
                  <a:solidFill>
                    <a:srgbClr val="FFFFFF"/>
                  </a:solidFill>
                </a:rPr>
                <a:t>Communication</a:t>
              </a:r>
              <a:endParaRPr lang="en-US" sz="1600" b="1" dirty="0">
                <a:solidFill>
                  <a:srgbClr val="FFFFFF"/>
                </a:solidFill>
              </a:endParaRPr>
            </a:p>
          </p:txBody>
        </p:sp>
        <p:sp>
          <p:nvSpPr>
            <p:cNvPr id="13" name="TextBox 12"/>
            <p:cNvSpPr txBox="1"/>
            <p:nvPr/>
          </p:nvSpPr>
          <p:spPr>
            <a:xfrm>
              <a:off x="3352800" y="4550868"/>
              <a:ext cx="5943600" cy="584775"/>
            </a:xfrm>
            <a:prstGeom prst="rect">
              <a:avLst/>
            </a:prstGeom>
            <a:noFill/>
          </p:spPr>
          <p:txBody>
            <a:bodyPr wrap="square" rtlCol="0">
              <a:spAutoFit/>
            </a:bodyPr>
            <a:lstStyle/>
            <a:p>
              <a:pPr marL="285750" indent="-285750" fontAlgn="base">
                <a:spcBef>
                  <a:spcPct val="0"/>
                </a:spcBef>
                <a:spcAft>
                  <a:spcPct val="0"/>
                </a:spcAft>
                <a:buFont typeface="Arial" pitchFamily="34" charset="0"/>
                <a:buChar char="•"/>
              </a:pPr>
              <a:r>
                <a:rPr lang="en-US" sz="1600" b="1" dirty="0">
                  <a:solidFill>
                    <a:srgbClr val="000000"/>
                  </a:solidFill>
                  <a:latin typeface="+mn-lt"/>
                  <a:cs typeface="Arial" pitchFamily="34" charset="0"/>
                </a:rPr>
                <a:t>Consistent </a:t>
              </a:r>
              <a:r>
                <a:rPr lang="en-US" sz="1600" dirty="0">
                  <a:solidFill>
                    <a:srgbClr val="000000"/>
                  </a:solidFill>
                  <a:latin typeface="+mn-lt"/>
                  <a:cs typeface="Arial" pitchFamily="34" charset="0"/>
                </a:rPr>
                <a:t>and </a:t>
              </a:r>
              <a:r>
                <a:rPr lang="en-US" sz="1600" b="1" dirty="0">
                  <a:solidFill>
                    <a:srgbClr val="000000"/>
                  </a:solidFill>
                  <a:latin typeface="+mn-lt"/>
                  <a:cs typeface="Arial" pitchFamily="34" charset="0"/>
                </a:rPr>
                <a:t>open </a:t>
              </a:r>
              <a:r>
                <a:rPr lang="en-US" sz="1600" b="1" dirty="0" smtClean="0">
                  <a:solidFill>
                    <a:srgbClr val="000000"/>
                  </a:solidFill>
                  <a:latin typeface="+mn-lt"/>
                  <a:cs typeface="Arial" pitchFamily="34" charset="0"/>
                </a:rPr>
                <a:t>communication</a:t>
              </a:r>
            </a:p>
            <a:p>
              <a:pPr marL="285750" indent="-285750" fontAlgn="base">
                <a:spcBef>
                  <a:spcPct val="0"/>
                </a:spcBef>
                <a:spcAft>
                  <a:spcPct val="0"/>
                </a:spcAft>
                <a:buFont typeface="Arial" pitchFamily="34" charset="0"/>
                <a:buChar char="•"/>
              </a:pPr>
              <a:r>
                <a:rPr lang="en-US" sz="1600" dirty="0" smtClean="0">
                  <a:solidFill>
                    <a:srgbClr val="000000"/>
                  </a:solidFill>
                  <a:latin typeface="+mn-lt"/>
                  <a:cs typeface="Arial" pitchFamily="34" charset="0"/>
                </a:rPr>
                <a:t>Focus on </a:t>
              </a:r>
              <a:r>
                <a:rPr lang="en-US" sz="1600" b="1" dirty="0" smtClean="0">
                  <a:solidFill>
                    <a:srgbClr val="000000"/>
                  </a:solidFill>
                  <a:latin typeface="+mn-lt"/>
                  <a:cs typeface="Arial" pitchFamily="34" charset="0"/>
                </a:rPr>
                <a:t>building trust</a:t>
              </a:r>
              <a:endParaRPr lang="en-US" sz="1600" b="1" dirty="0">
                <a:solidFill>
                  <a:srgbClr val="000000"/>
                </a:solidFill>
                <a:latin typeface="+mn-lt"/>
                <a:cs typeface="Arial" pitchFamily="34" charset="0"/>
              </a:endParaRPr>
            </a:p>
          </p:txBody>
        </p:sp>
      </p:grpSp>
      <p:sp>
        <p:nvSpPr>
          <p:cNvPr id="10" name="Rounded Rectangle 9"/>
          <p:cNvSpPr/>
          <p:nvPr/>
        </p:nvSpPr>
        <p:spPr>
          <a:xfrm>
            <a:off x="304800" y="5647773"/>
            <a:ext cx="2895600" cy="843783"/>
          </a:xfrm>
          <a:prstGeom prst="roundRect">
            <a:avLst/>
          </a:prstGeom>
          <a:solidFill>
            <a:schemeClr val="tx2"/>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FFFFFF"/>
                </a:solidFill>
              </a:rPr>
              <a:t>Backbone </a:t>
            </a:r>
            <a:r>
              <a:rPr lang="en-US" sz="1600" b="1" dirty="0" smtClean="0">
                <a:solidFill>
                  <a:srgbClr val="FFFFFF"/>
                </a:solidFill>
              </a:rPr>
              <a:t>Support </a:t>
            </a:r>
            <a:endParaRPr lang="en-US" sz="1600" b="1" dirty="0">
              <a:solidFill>
                <a:srgbClr val="FFFFFF"/>
              </a:solidFill>
            </a:endParaRPr>
          </a:p>
        </p:txBody>
      </p:sp>
      <p:sp>
        <p:nvSpPr>
          <p:cNvPr id="14" name="TextBox 13"/>
          <p:cNvSpPr txBox="1"/>
          <p:nvPr/>
        </p:nvSpPr>
        <p:spPr>
          <a:xfrm>
            <a:off x="3352800" y="5542075"/>
            <a:ext cx="5943599" cy="830997"/>
          </a:xfrm>
          <a:prstGeom prst="rect">
            <a:avLst/>
          </a:prstGeom>
          <a:noFill/>
        </p:spPr>
        <p:txBody>
          <a:bodyPr wrap="square" rtlCol="0">
            <a:spAutoFit/>
          </a:bodyPr>
          <a:lstStyle/>
          <a:p>
            <a:pPr marL="285750" indent="-285750" fontAlgn="base">
              <a:spcBef>
                <a:spcPct val="0"/>
              </a:spcBef>
              <a:spcAft>
                <a:spcPct val="0"/>
              </a:spcAft>
              <a:buFont typeface="Arial" pitchFamily="34" charset="0"/>
              <a:buChar char="•"/>
            </a:pPr>
            <a:r>
              <a:rPr lang="en-US" sz="1600" dirty="0">
                <a:solidFill>
                  <a:srgbClr val="000000"/>
                </a:solidFill>
                <a:latin typeface="+mn-lt"/>
                <a:cs typeface="Arial" pitchFamily="34" charset="0"/>
              </a:rPr>
              <a:t>S</a:t>
            </a:r>
            <a:r>
              <a:rPr lang="en-US" sz="1600" dirty="0" smtClean="0">
                <a:solidFill>
                  <a:srgbClr val="000000"/>
                </a:solidFill>
                <a:latin typeface="+mn-lt"/>
                <a:cs typeface="Arial" pitchFamily="34" charset="0"/>
              </a:rPr>
              <a:t>eparate organization(s) </a:t>
            </a:r>
            <a:r>
              <a:rPr lang="en-US" sz="1600" dirty="0">
                <a:solidFill>
                  <a:srgbClr val="000000"/>
                </a:solidFill>
                <a:latin typeface="+mn-lt"/>
                <a:cs typeface="Arial" pitchFamily="34" charset="0"/>
              </a:rPr>
              <a:t>with </a:t>
            </a:r>
            <a:r>
              <a:rPr lang="en-US" sz="1600" b="1" dirty="0" smtClean="0">
                <a:solidFill>
                  <a:srgbClr val="000000"/>
                </a:solidFill>
                <a:latin typeface="+mn-lt"/>
                <a:cs typeface="Arial" pitchFamily="34" charset="0"/>
              </a:rPr>
              <a:t>staff</a:t>
            </a:r>
          </a:p>
          <a:p>
            <a:pPr marL="285750" indent="-285750" fontAlgn="base">
              <a:spcBef>
                <a:spcPct val="0"/>
              </a:spcBef>
              <a:spcAft>
                <a:spcPct val="0"/>
              </a:spcAft>
              <a:buFont typeface="Arial" pitchFamily="34" charset="0"/>
              <a:buChar char="•"/>
            </a:pPr>
            <a:r>
              <a:rPr lang="en-US" sz="1600" dirty="0" smtClean="0">
                <a:solidFill>
                  <a:srgbClr val="000000"/>
                </a:solidFill>
                <a:latin typeface="+mn-lt"/>
                <a:cs typeface="Arial" pitchFamily="34" charset="0"/>
              </a:rPr>
              <a:t>Resources and skills to </a:t>
            </a:r>
            <a:r>
              <a:rPr lang="en-US" sz="1600" b="1" dirty="0" smtClean="0">
                <a:solidFill>
                  <a:srgbClr val="000000"/>
                </a:solidFill>
                <a:latin typeface="+mn-lt"/>
                <a:cs typeface="Arial" pitchFamily="34" charset="0"/>
              </a:rPr>
              <a:t>convene</a:t>
            </a:r>
            <a:r>
              <a:rPr lang="en-US" sz="1600" dirty="0" smtClean="0">
                <a:solidFill>
                  <a:srgbClr val="000000"/>
                </a:solidFill>
                <a:latin typeface="+mn-lt"/>
                <a:cs typeface="Arial" pitchFamily="34" charset="0"/>
              </a:rPr>
              <a:t> and </a:t>
            </a:r>
            <a:r>
              <a:rPr lang="en-US" sz="1600" b="1" dirty="0">
                <a:solidFill>
                  <a:srgbClr val="000000"/>
                </a:solidFill>
                <a:latin typeface="+mn-lt"/>
                <a:cs typeface="Arial" pitchFamily="34" charset="0"/>
              </a:rPr>
              <a:t>coordinate </a:t>
            </a:r>
            <a:r>
              <a:rPr lang="en-US" sz="1600" dirty="0">
                <a:solidFill>
                  <a:srgbClr val="000000"/>
                </a:solidFill>
                <a:latin typeface="+mn-lt"/>
                <a:cs typeface="Arial" pitchFamily="34" charset="0"/>
              </a:rPr>
              <a:t>participating </a:t>
            </a:r>
            <a:r>
              <a:rPr lang="en-US" sz="1600" dirty="0" smtClean="0">
                <a:solidFill>
                  <a:srgbClr val="000000"/>
                </a:solidFill>
                <a:latin typeface="+mn-lt"/>
                <a:cs typeface="Arial" pitchFamily="34" charset="0"/>
              </a:rPr>
              <a:t>organizations</a:t>
            </a:r>
            <a:endParaRPr lang="en-US" sz="1600" dirty="0">
              <a:solidFill>
                <a:srgbClr val="000000"/>
              </a:solidFill>
              <a:latin typeface="+mn-lt"/>
              <a:cs typeface="Arial" pitchFamily="34" charset="0"/>
            </a:endParaRPr>
          </a:p>
        </p:txBody>
      </p:sp>
      <p:sp>
        <p:nvSpPr>
          <p:cNvPr id="20" name="TextBox 19"/>
          <p:cNvSpPr txBox="1"/>
          <p:nvPr/>
        </p:nvSpPr>
        <p:spPr>
          <a:xfrm>
            <a:off x="0" y="6540798"/>
            <a:ext cx="3657600" cy="369332"/>
          </a:xfrm>
          <a:prstGeom prst="rect">
            <a:avLst/>
          </a:prstGeom>
          <a:noFill/>
        </p:spPr>
        <p:txBody>
          <a:bodyPr wrap="square" rtlCol="0">
            <a:spAutoFit/>
          </a:bodyPr>
          <a:lstStyle/>
          <a:p>
            <a:pPr fontAlgn="base">
              <a:spcBef>
                <a:spcPct val="0"/>
              </a:spcBef>
              <a:spcAft>
                <a:spcPct val="0"/>
              </a:spcAft>
            </a:pPr>
            <a:r>
              <a:rPr lang="en-US" sz="900" dirty="0">
                <a:latin typeface="+mn-lt"/>
                <a:cs typeface="Arial" charset="0"/>
              </a:rPr>
              <a:t>Source: </a:t>
            </a:r>
            <a:r>
              <a:rPr lang="en-US" sz="900" dirty="0" smtClean="0">
                <a:latin typeface="+mn-lt"/>
              </a:rPr>
              <a:t>Channeling Change: Making Collective Impact Work, 2012; FSG Interviews and Analysis</a:t>
            </a:r>
            <a:endParaRPr lang="en-US" sz="900" dirty="0">
              <a:latin typeface="+mn-lt"/>
            </a:endParaRPr>
          </a:p>
        </p:txBody>
      </p:sp>
      <p:cxnSp>
        <p:nvCxnSpPr>
          <p:cNvPr id="25" name="Straight Connector 24"/>
          <p:cNvCxnSpPr/>
          <p:nvPr/>
        </p:nvCxnSpPr>
        <p:spPr>
          <a:xfrm>
            <a:off x="304800" y="2369832"/>
            <a:ext cx="8686800" cy="0"/>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26" name="Straight Connector 25"/>
          <p:cNvCxnSpPr/>
          <p:nvPr/>
        </p:nvCxnSpPr>
        <p:spPr>
          <a:xfrm>
            <a:off x="304800" y="3429000"/>
            <a:ext cx="8686800" cy="0"/>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27" name="Straight Connector 26"/>
          <p:cNvCxnSpPr/>
          <p:nvPr/>
        </p:nvCxnSpPr>
        <p:spPr>
          <a:xfrm>
            <a:off x="304800" y="4447529"/>
            <a:ext cx="8686800" cy="0"/>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28" name="Straight Connector 27"/>
          <p:cNvCxnSpPr/>
          <p:nvPr/>
        </p:nvCxnSpPr>
        <p:spPr>
          <a:xfrm>
            <a:off x="304800" y="5519397"/>
            <a:ext cx="8686800" cy="0"/>
          </a:xfrm>
          <a:prstGeom prst="line">
            <a:avLst/>
          </a:prstGeom>
          <a:ln/>
        </p:spPr>
        <p:style>
          <a:lnRef idx="1">
            <a:schemeClr val="accent5"/>
          </a:lnRef>
          <a:fillRef idx="0">
            <a:schemeClr val="accent5"/>
          </a:fillRef>
          <a:effectRef idx="0">
            <a:schemeClr val="accent5"/>
          </a:effectRef>
          <a:fontRef idx="minor">
            <a:schemeClr val="tx1"/>
          </a:fontRef>
        </p:style>
      </p:cxnSp>
      <p:sp>
        <p:nvSpPr>
          <p:cNvPr id="5" name="Oval 4"/>
          <p:cNvSpPr/>
          <p:nvPr/>
        </p:nvSpPr>
        <p:spPr>
          <a:xfrm>
            <a:off x="182928" y="1382411"/>
            <a:ext cx="365756" cy="33718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Arial Black" pitchFamily="34" charset="0"/>
              </a:rPr>
              <a:t>1</a:t>
            </a:r>
            <a:endParaRPr lang="en-US" b="1" dirty="0">
              <a:latin typeface="Arial Black" pitchFamily="34" charset="0"/>
            </a:endParaRPr>
          </a:p>
        </p:txBody>
      </p:sp>
      <p:sp>
        <p:nvSpPr>
          <p:cNvPr id="29" name="Oval 28"/>
          <p:cNvSpPr/>
          <p:nvPr/>
        </p:nvSpPr>
        <p:spPr>
          <a:xfrm>
            <a:off x="182928" y="2398885"/>
            <a:ext cx="365756" cy="33718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Arial Black" pitchFamily="34" charset="0"/>
              </a:rPr>
              <a:t>2</a:t>
            </a:r>
            <a:endParaRPr lang="en-US" b="1" dirty="0">
              <a:latin typeface="Arial Black" pitchFamily="34" charset="0"/>
            </a:endParaRPr>
          </a:p>
        </p:txBody>
      </p:sp>
      <p:sp>
        <p:nvSpPr>
          <p:cNvPr id="30" name="Oval 29"/>
          <p:cNvSpPr/>
          <p:nvPr/>
        </p:nvSpPr>
        <p:spPr>
          <a:xfrm>
            <a:off x="182928" y="3457569"/>
            <a:ext cx="365756" cy="33718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Arial Black" pitchFamily="34" charset="0"/>
              </a:rPr>
              <a:t>3</a:t>
            </a:r>
            <a:endParaRPr lang="en-US" b="1" dirty="0">
              <a:latin typeface="Arial Black" pitchFamily="34" charset="0"/>
            </a:endParaRPr>
          </a:p>
        </p:txBody>
      </p:sp>
      <p:sp>
        <p:nvSpPr>
          <p:cNvPr id="31" name="Oval 30"/>
          <p:cNvSpPr/>
          <p:nvPr/>
        </p:nvSpPr>
        <p:spPr>
          <a:xfrm>
            <a:off x="182928" y="4483817"/>
            <a:ext cx="365756" cy="33718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Arial Black" pitchFamily="34" charset="0"/>
              </a:rPr>
              <a:t>4</a:t>
            </a:r>
            <a:endParaRPr lang="en-US" b="1" dirty="0">
              <a:latin typeface="Arial Black" pitchFamily="34" charset="0"/>
            </a:endParaRPr>
          </a:p>
        </p:txBody>
      </p:sp>
      <p:sp>
        <p:nvSpPr>
          <p:cNvPr id="34" name="Oval 33"/>
          <p:cNvSpPr/>
          <p:nvPr/>
        </p:nvSpPr>
        <p:spPr>
          <a:xfrm>
            <a:off x="182928" y="5542075"/>
            <a:ext cx="365756" cy="33718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Arial Black" pitchFamily="34" charset="0"/>
              </a:rPr>
              <a:t>5</a:t>
            </a:r>
            <a:endParaRPr lang="en-US" b="1" dirty="0">
              <a:latin typeface="Arial Black" pitchFamily="34" charset="0"/>
            </a:endParaRPr>
          </a:p>
        </p:txBody>
      </p:sp>
      <p:sp>
        <p:nvSpPr>
          <p:cNvPr id="36" name="Text Placeholder 4"/>
          <p:cNvSpPr>
            <a:spLocks noGrp="1"/>
          </p:cNvSpPr>
          <p:nvPr>
            <p:ph type="body" sz="quarter" idx="13"/>
          </p:nvPr>
        </p:nvSpPr>
        <p:spPr>
          <a:xfrm>
            <a:off x="0" y="0"/>
            <a:ext cx="4189413" cy="223838"/>
          </a:xfrm>
        </p:spPr>
        <p:txBody>
          <a:bodyPr/>
          <a:lstStyle/>
          <a:p>
            <a:r>
              <a:rPr lang="en-US" dirty="0" smtClean="0"/>
              <a:t>Five Elements of Collective Impact</a:t>
            </a:r>
            <a:endParaRPr lang="en-US" dirty="0"/>
          </a:p>
        </p:txBody>
      </p:sp>
    </p:spTree>
    <p:custDataLst>
      <p:tags r:id="rId1"/>
    </p:custDataLst>
    <p:extLst>
      <p:ext uri="{BB962C8B-B14F-4D97-AF65-F5344CB8AC3E}">
        <p14:creationId xmlns:p14="http://schemas.microsoft.com/office/powerpoint/2010/main" val="148323922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Collective Impact Is Being Used to Solve Complex Social Problems in a Wide Range of Sectors</a:t>
            </a:r>
          </a:p>
        </p:txBody>
      </p:sp>
      <p:sp>
        <p:nvSpPr>
          <p:cNvPr id="5" name="Text Placeholder 4"/>
          <p:cNvSpPr>
            <a:spLocks noGrp="1"/>
          </p:cNvSpPr>
          <p:nvPr>
            <p:ph type="body" sz="quarter" idx="13"/>
          </p:nvPr>
        </p:nvSpPr>
        <p:spPr/>
        <p:txBody>
          <a:bodyPr/>
          <a:lstStyle/>
          <a:p>
            <a:r>
              <a:rPr lang="en-US" dirty="0" smtClean="0"/>
              <a:t>Collective Impact  Momentum Across Sectors</a:t>
            </a:r>
            <a:endParaRPr lang="en-US" dirty="0"/>
          </a:p>
        </p:txBody>
      </p:sp>
      <p:sp>
        <p:nvSpPr>
          <p:cNvPr id="6" name="Rounded Rectangle 5"/>
          <p:cNvSpPr/>
          <p:nvPr>
            <p:custDataLst>
              <p:tags r:id="rId1"/>
            </p:custDataLst>
          </p:nvPr>
        </p:nvSpPr>
        <p:spPr>
          <a:xfrm>
            <a:off x="323528" y="1882234"/>
            <a:ext cx="2560320" cy="1905000"/>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 name="Rounded Rectangle 6"/>
          <p:cNvSpPr/>
          <p:nvPr>
            <p:custDataLst>
              <p:tags r:id="rId2"/>
            </p:custDataLst>
          </p:nvPr>
        </p:nvSpPr>
        <p:spPr>
          <a:xfrm>
            <a:off x="3235816" y="1882234"/>
            <a:ext cx="2560320" cy="1905000"/>
          </a:xfrm>
          <a:prstGeom prst="roundRect">
            <a:avLst/>
          </a:prstGeom>
          <a:no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ounded Rectangle 7"/>
          <p:cNvSpPr/>
          <p:nvPr>
            <p:custDataLst>
              <p:tags r:id="rId3"/>
            </p:custDataLst>
          </p:nvPr>
        </p:nvSpPr>
        <p:spPr>
          <a:xfrm>
            <a:off x="3235816" y="4322122"/>
            <a:ext cx="2560320" cy="1905000"/>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ounded Rectangle 8"/>
          <p:cNvSpPr/>
          <p:nvPr>
            <p:custDataLst>
              <p:tags r:id="rId4"/>
            </p:custDataLst>
          </p:nvPr>
        </p:nvSpPr>
        <p:spPr>
          <a:xfrm>
            <a:off x="323528" y="4322122"/>
            <a:ext cx="2560320" cy="1905000"/>
          </a:xfrm>
          <a:prstGeom prst="round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TextBox 9"/>
          <p:cNvSpPr txBox="1"/>
          <p:nvPr>
            <p:custDataLst>
              <p:tags r:id="rId5"/>
            </p:custDataLst>
          </p:nvPr>
        </p:nvSpPr>
        <p:spPr>
          <a:xfrm>
            <a:off x="1016027" y="1577434"/>
            <a:ext cx="1175322" cy="338554"/>
          </a:xfrm>
          <a:prstGeom prst="rect">
            <a:avLst/>
          </a:prstGeom>
          <a:noFill/>
        </p:spPr>
        <p:txBody>
          <a:bodyPr wrap="none" rtlCol="0">
            <a:spAutoFit/>
          </a:bodyPr>
          <a:lstStyle/>
          <a:p>
            <a:r>
              <a:rPr lang="en-US" sz="1600" b="1" i="1" dirty="0" smtClean="0">
                <a:solidFill>
                  <a:schemeClr val="accent4"/>
                </a:solidFill>
                <a:latin typeface="Arial"/>
              </a:rPr>
              <a:t>Education</a:t>
            </a:r>
            <a:endParaRPr lang="en-US" sz="1600" b="1" i="1" dirty="0">
              <a:solidFill>
                <a:schemeClr val="accent4"/>
              </a:solidFill>
              <a:latin typeface="Arial"/>
            </a:endParaRPr>
          </a:p>
        </p:txBody>
      </p:sp>
      <p:sp>
        <p:nvSpPr>
          <p:cNvPr id="11" name="TextBox 10"/>
          <p:cNvSpPr txBox="1"/>
          <p:nvPr>
            <p:custDataLst>
              <p:tags r:id="rId6"/>
            </p:custDataLst>
          </p:nvPr>
        </p:nvSpPr>
        <p:spPr>
          <a:xfrm>
            <a:off x="3899461" y="1562804"/>
            <a:ext cx="1233030" cy="338554"/>
          </a:xfrm>
          <a:prstGeom prst="rect">
            <a:avLst/>
          </a:prstGeom>
          <a:noFill/>
        </p:spPr>
        <p:txBody>
          <a:bodyPr wrap="none" rtlCol="0">
            <a:spAutoFit/>
          </a:bodyPr>
          <a:lstStyle/>
          <a:p>
            <a:r>
              <a:rPr lang="en-US" sz="1600" b="1" i="1" dirty="0" smtClean="0">
                <a:solidFill>
                  <a:schemeClr val="bg2"/>
                </a:solidFill>
                <a:latin typeface="Arial"/>
              </a:rPr>
              <a:t>Healthcare</a:t>
            </a:r>
            <a:endParaRPr lang="en-US" sz="1600" b="1" i="1" dirty="0">
              <a:solidFill>
                <a:schemeClr val="bg2"/>
              </a:solidFill>
              <a:latin typeface="Arial"/>
            </a:endParaRPr>
          </a:p>
        </p:txBody>
      </p:sp>
      <p:sp>
        <p:nvSpPr>
          <p:cNvPr id="12" name="TextBox 11"/>
          <p:cNvSpPr txBox="1"/>
          <p:nvPr>
            <p:custDataLst>
              <p:tags r:id="rId7"/>
            </p:custDataLst>
          </p:nvPr>
        </p:nvSpPr>
        <p:spPr>
          <a:xfrm>
            <a:off x="3261466" y="3985582"/>
            <a:ext cx="2509020" cy="338554"/>
          </a:xfrm>
          <a:prstGeom prst="rect">
            <a:avLst/>
          </a:prstGeom>
          <a:noFill/>
        </p:spPr>
        <p:txBody>
          <a:bodyPr wrap="none" rtlCol="0">
            <a:spAutoFit/>
          </a:bodyPr>
          <a:lstStyle/>
          <a:p>
            <a:r>
              <a:rPr lang="en-US" sz="1600" b="1" i="1" dirty="0" smtClean="0">
                <a:solidFill>
                  <a:schemeClr val="accent1"/>
                </a:solidFill>
                <a:latin typeface="Arial"/>
              </a:rPr>
              <a:t>Economic Development</a:t>
            </a:r>
            <a:endParaRPr lang="en-US" sz="1600" b="1" i="1" dirty="0">
              <a:solidFill>
                <a:schemeClr val="accent1"/>
              </a:solidFill>
              <a:latin typeface="Arial"/>
            </a:endParaRPr>
          </a:p>
        </p:txBody>
      </p:sp>
      <p:sp>
        <p:nvSpPr>
          <p:cNvPr id="13" name="TextBox 12"/>
          <p:cNvSpPr txBox="1"/>
          <p:nvPr>
            <p:custDataLst>
              <p:tags r:id="rId8"/>
            </p:custDataLst>
          </p:nvPr>
        </p:nvSpPr>
        <p:spPr>
          <a:xfrm>
            <a:off x="552567" y="3987877"/>
            <a:ext cx="2102242" cy="338554"/>
          </a:xfrm>
          <a:prstGeom prst="rect">
            <a:avLst/>
          </a:prstGeom>
          <a:noFill/>
        </p:spPr>
        <p:txBody>
          <a:bodyPr wrap="none" rtlCol="0">
            <a:spAutoFit/>
          </a:bodyPr>
          <a:lstStyle/>
          <a:p>
            <a:r>
              <a:rPr lang="en-US" sz="1600" b="1" i="1" dirty="0" smtClean="0">
                <a:solidFill>
                  <a:schemeClr val="bg1">
                    <a:lumMod val="50000"/>
                  </a:schemeClr>
                </a:solidFill>
                <a:latin typeface="Arial"/>
              </a:rPr>
              <a:t>Youth Development</a:t>
            </a:r>
            <a:endParaRPr lang="en-US" sz="1600" b="1" i="1" dirty="0">
              <a:solidFill>
                <a:schemeClr val="bg1">
                  <a:lumMod val="50000"/>
                </a:schemeClr>
              </a:solidFill>
              <a:latin typeface="Arial"/>
            </a:endParaRPr>
          </a:p>
        </p:txBody>
      </p:sp>
      <p:sp>
        <p:nvSpPr>
          <p:cNvPr id="14" name="Rounded Rectangle 13"/>
          <p:cNvSpPr/>
          <p:nvPr>
            <p:custDataLst>
              <p:tags r:id="rId9"/>
            </p:custDataLst>
          </p:nvPr>
        </p:nvSpPr>
        <p:spPr>
          <a:xfrm>
            <a:off x="6136156" y="1882234"/>
            <a:ext cx="2560320" cy="1905000"/>
          </a:xfrm>
          <a:prstGeom prst="round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5" name="Rounded Rectangle 14"/>
          <p:cNvSpPr/>
          <p:nvPr>
            <p:custDataLst>
              <p:tags r:id="rId10"/>
            </p:custDataLst>
          </p:nvPr>
        </p:nvSpPr>
        <p:spPr>
          <a:xfrm>
            <a:off x="6134231" y="4322122"/>
            <a:ext cx="2560320" cy="1905000"/>
          </a:xfrm>
          <a:prstGeom prst="round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TextBox 15"/>
          <p:cNvSpPr txBox="1"/>
          <p:nvPr>
            <p:custDataLst>
              <p:tags r:id="rId11"/>
            </p:custDataLst>
          </p:nvPr>
        </p:nvSpPr>
        <p:spPr>
          <a:xfrm>
            <a:off x="6136157" y="1556792"/>
            <a:ext cx="2560319" cy="338554"/>
          </a:xfrm>
          <a:prstGeom prst="rect">
            <a:avLst/>
          </a:prstGeom>
          <a:noFill/>
        </p:spPr>
        <p:txBody>
          <a:bodyPr wrap="square" rtlCol="0">
            <a:spAutoFit/>
          </a:bodyPr>
          <a:lstStyle/>
          <a:p>
            <a:pPr algn="ctr"/>
            <a:r>
              <a:rPr lang="en-US" sz="1600" b="1" i="1" dirty="0" smtClean="0">
                <a:solidFill>
                  <a:schemeClr val="tx2"/>
                </a:solidFill>
                <a:latin typeface="Arial"/>
              </a:rPr>
              <a:t>Homelessness</a:t>
            </a:r>
            <a:endParaRPr lang="en-US" sz="1600" b="1" i="1" dirty="0">
              <a:solidFill>
                <a:schemeClr val="tx2"/>
              </a:solidFill>
              <a:latin typeface="Arial"/>
            </a:endParaRPr>
          </a:p>
        </p:txBody>
      </p:sp>
      <p:pic>
        <p:nvPicPr>
          <p:cNvPr id="17" name="Picture 3"/>
          <p:cNvPicPr>
            <a:picLocks noChangeAspect="1" noChangeArrowheads="1"/>
          </p:cNvPicPr>
          <p:nvPr>
            <p:custDataLst>
              <p:tags r:id="rId12"/>
            </p:custDataLst>
          </p:nvPr>
        </p:nvPicPr>
        <p:blipFill rotWithShape="1">
          <a:blip r:embed="rId32">
            <a:extLst>
              <a:ext uri="{28A0092B-C50C-407E-A947-70E740481C1C}">
                <a14:useLocalDpi xmlns:a14="http://schemas.microsoft.com/office/drawing/2010/main" val="0"/>
              </a:ext>
            </a:extLst>
          </a:blip>
          <a:srcRect l="12770" t="17938" b="6947"/>
          <a:stretch/>
        </p:blipFill>
        <p:spPr bwMode="auto">
          <a:xfrm>
            <a:off x="6520343" y="1988840"/>
            <a:ext cx="1868081" cy="79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custDataLst>
              <p:tags r:id="rId13"/>
            </p:custDataLst>
          </p:nvPr>
        </p:nvSpPr>
        <p:spPr>
          <a:xfrm>
            <a:off x="6104900" y="3994874"/>
            <a:ext cx="2658100" cy="338554"/>
          </a:xfrm>
          <a:prstGeom prst="rect">
            <a:avLst/>
          </a:prstGeom>
          <a:noFill/>
        </p:spPr>
        <p:txBody>
          <a:bodyPr wrap="none" rtlCol="0">
            <a:spAutoFit/>
          </a:bodyPr>
          <a:lstStyle/>
          <a:p>
            <a:r>
              <a:rPr lang="en-US" sz="1600" b="1" i="1" dirty="0" smtClean="0">
                <a:solidFill>
                  <a:schemeClr val="accent3"/>
                </a:solidFill>
                <a:latin typeface="Arial"/>
              </a:rPr>
              <a:t>Community Development</a:t>
            </a:r>
            <a:endParaRPr lang="en-US" sz="1600" b="1" i="1" dirty="0">
              <a:solidFill>
                <a:schemeClr val="accent3"/>
              </a:solidFill>
              <a:latin typeface="Arial"/>
            </a:endParaRPr>
          </a:p>
        </p:txBody>
      </p:sp>
      <p:pic>
        <p:nvPicPr>
          <p:cNvPr id="19" name="Picture 4"/>
          <p:cNvPicPr>
            <a:picLocks noChangeAspect="1" noChangeArrowheads="1"/>
          </p:cNvPicPr>
          <p:nvPr>
            <p:custDataLst>
              <p:tags r:id="rId14"/>
            </p:custDataLst>
          </p:nvPr>
        </p:nvPicPr>
        <p:blipFill>
          <a:blip r:embed="rId33" cstate="print">
            <a:extLst>
              <a:ext uri="{28A0092B-C50C-407E-A947-70E740481C1C}">
                <a14:useLocalDpi xmlns:a14="http://schemas.microsoft.com/office/drawing/2010/main" val="0"/>
              </a:ext>
            </a:extLst>
          </a:blip>
          <a:srcRect/>
          <a:stretch>
            <a:fillRect/>
          </a:stretch>
        </p:blipFill>
        <p:spPr bwMode="auto">
          <a:xfrm>
            <a:off x="3508044" y="5703012"/>
            <a:ext cx="2046931" cy="457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9"/>
          <p:cNvPicPr>
            <a:picLocks noChangeAspect="1" noChangeArrowheads="1"/>
          </p:cNvPicPr>
          <p:nvPr>
            <p:custDataLst>
              <p:tags r:id="rId15"/>
            </p:custDataLst>
          </p:nvPr>
        </p:nvPicPr>
        <p:blipFill rotWithShape="1">
          <a:blip r:embed="rId34" cstate="email">
            <a:extLst>
              <a:ext uri="{28A0092B-C50C-407E-A947-70E740481C1C}">
                <a14:useLocalDpi xmlns:a14="http://schemas.microsoft.com/office/drawing/2010/main"/>
              </a:ext>
            </a:extLst>
          </a:blip>
          <a:srcRect l="3666" t="82552" r="73862" b="3268"/>
          <a:stretch/>
        </p:blipFill>
        <p:spPr bwMode="auto">
          <a:xfrm>
            <a:off x="4045518" y="4740814"/>
            <a:ext cx="1066985" cy="915544"/>
          </a:xfrm>
          <a:prstGeom prst="rect">
            <a:avLst/>
          </a:prstGeom>
          <a:noFill/>
          <a:ln w="28575">
            <a:noFill/>
            <a:miter lim="800000"/>
            <a:headEnd/>
            <a:tailEnd/>
          </a:ln>
        </p:spPr>
      </p:pic>
      <p:pic>
        <p:nvPicPr>
          <p:cNvPr id="21" name="Picture 26"/>
          <p:cNvPicPr>
            <a:picLocks noChangeAspect="1" noChangeArrowheads="1"/>
          </p:cNvPicPr>
          <p:nvPr>
            <p:custDataLst>
              <p:tags r:id="rId16"/>
            </p:custDataLst>
          </p:nvPr>
        </p:nvPicPr>
        <p:blipFill>
          <a:blip r:embed="rId35" cstate="print">
            <a:extLst>
              <a:ext uri="{28A0092B-C50C-407E-A947-70E740481C1C}">
                <a14:useLocalDpi xmlns:a14="http://schemas.microsoft.com/office/drawing/2010/main" val="0"/>
              </a:ext>
            </a:extLst>
          </a:blip>
          <a:srcRect/>
          <a:stretch>
            <a:fillRect/>
          </a:stretch>
        </p:blipFill>
        <p:spPr bwMode="auto">
          <a:xfrm>
            <a:off x="6516216" y="5373215"/>
            <a:ext cx="1800200" cy="61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55"/>
          <p:cNvPicPr>
            <a:picLocks noChangeAspect="1" noChangeArrowheads="1"/>
          </p:cNvPicPr>
          <p:nvPr>
            <p:custDataLst>
              <p:tags r:id="rId17"/>
            </p:custDataLst>
          </p:nvPr>
        </p:nvPicPr>
        <p:blipFill>
          <a:blip r:embed="rId36" cstate="print">
            <a:extLst>
              <a:ext uri="{28A0092B-C50C-407E-A947-70E740481C1C}">
                <a14:useLocalDpi xmlns:a14="http://schemas.microsoft.com/office/drawing/2010/main" val="0"/>
              </a:ext>
            </a:extLst>
          </a:blip>
          <a:srcRect/>
          <a:stretch>
            <a:fillRect/>
          </a:stretch>
        </p:blipFill>
        <p:spPr bwMode="auto">
          <a:xfrm>
            <a:off x="4515976" y="2863883"/>
            <a:ext cx="1226556" cy="744411"/>
          </a:xfrm>
          <a:prstGeom prst="rect">
            <a:avLst/>
          </a:prstGeom>
          <a:noFill/>
          <a:ln w="127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66"/>
          <p:cNvPicPr>
            <a:picLocks noChangeAspect="1" noChangeArrowheads="1"/>
          </p:cNvPicPr>
          <p:nvPr>
            <p:custDataLst>
              <p:tags r:id="rId18"/>
            </p:custDataLst>
          </p:nvPr>
        </p:nvPicPr>
        <p:blipFill rotWithShape="1">
          <a:blip r:embed="rId37" cstate="print">
            <a:extLst>
              <a:ext uri="{28A0092B-C50C-407E-A947-70E740481C1C}">
                <a14:useLocalDpi xmlns:a14="http://schemas.microsoft.com/office/drawing/2010/main" val="0"/>
              </a:ext>
            </a:extLst>
          </a:blip>
          <a:srcRect b="5675"/>
          <a:stretch/>
        </p:blipFill>
        <p:spPr bwMode="auto">
          <a:xfrm>
            <a:off x="488370" y="1990197"/>
            <a:ext cx="1394281" cy="72403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6" descr="Home Again: Only a Home Ends Homelessness"/>
          <p:cNvPicPr>
            <a:picLocks noChangeAspect="1" noChangeArrowheads="1"/>
          </p:cNvPicPr>
          <p:nvPr>
            <p:custDataLst>
              <p:tags r:id="rId19"/>
            </p:custDataLst>
          </p:nvPr>
        </p:nvPicPr>
        <p:blipFill>
          <a:blip r:embed="rId38" cstate="print">
            <a:extLst>
              <a:ext uri="{28A0092B-C50C-407E-A947-70E740481C1C}">
                <a14:useLocalDpi xmlns:a14="http://schemas.microsoft.com/office/drawing/2010/main" val="0"/>
              </a:ext>
            </a:extLst>
          </a:blip>
          <a:srcRect/>
          <a:stretch>
            <a:fillRect/>
          </a:stretch>
        </p:blipFill>
        <p:spPr bwMode="auto">
          <a:xfrm>
            <a:off x="6623545" y="2896506"/>
            <a:ext cx="1620863" cy="720385"/>
          </a:xfrm>
          <a:prstGeom prst="rect">
            <a:avLst/>
          </a:prstGeom>
          <a:ln>
            <a:noFill/>
          </a:ln>
        </p:spPr>
        <p:style>
          <a:lnRef idx="2">
            <a:schemeClr val="accent1"/>
          </a:lnRef>
          <a:fillRef idx="1">
            <a:schemeClr val="lt1"/>
          </a:fillRef>
          <a:effectRef idx="0">
            <a:schemeClr val="accent1"/>
          </a:effectRef>
          <a:fontRef idx="minor">
            <a:schemeClr val="dk1"/>
          </a:fontRef>
        </p:style>
      </p:pic>
      <p:pic>
        <p:nvPicPr>
          <p:cNvPr id="25" name="Picture 41"/>
          <p:cNvPicPr>
            <a:picLocks noChangeAspect="1" noChangeArrowheads="1"/>
          </p:cNvPicPr>
          <p:nvPr>
            <p:custDataLst>
              <p:tags r:id="rId20"/>
            </p:custDataLst>
          </p:nvPr>
        </p:nvPicPr>
        <p:blipFill>
          <a:blip r:embed="rId39" cstate="print">
            <a:extLst>
              <a:ext uri="{BEBA8EAE-BF5A-486C-A8C5-ECC9F3942E4B}">
                <a14:imgProps xmlns:a14="http://schemas.microsoft.com/office/drawing/2010/main">
                  <a14:imgLayer r:embed="rId40">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1533722" y="5485670"/>
            <a:ext cx="1208804" cy="341375"/>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2"/>
          <p:cNvPicPr>
            <a:picLocks noChangeAspect="1" noChangeArrowheads="1"/>
          </p:cNvPicPr>
          <p:nvPr>
            <p:custDataLst>
              <p:tags r:id="rId21"/>
            </p:custDataLst>
          </p:nvPr>
        </p:nvPicPr>
        <p:blipFill>
          <a:blip r:embed="rId41" cstate="print">
            <a:extLst>
              <a:ext uri="{28A0092B-C50C-407E-A947-70E740481C1C}">
                <a14:useLocalDpi xmlns:a14="http://schemas.microsoft.com/office/drawing/2010/main" val="0"/>
              </a:ext>
            </a:extLst>
          </a:blip>
          <a:srcRect/>
          <a:stretch>
            <a:fillRect/>
          </a:stretch>
        </p:blipFill>
        <p:spPr bwMode="auto">
          <a:xfrm>
            <a:off x="523568" y="4617446"/>
            <a:ext cx="2160240" cy="472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p:custDataLst>
              <p:tags r:id="rId22"/>
            </p:custDataLst>
          </p:nvPr>
        </p:nvPicPr>
        <p:blipFill>
          <a:blip r:embed="rId42">
            <a:extLst>
              <a:ext uri="{28A0092B-C50C-407E-A947-70E740481C1C}">
                <a14:useLocalDpi xmlns:a14="http://schemas.microsoft.com/office/drawing/2010/main" val="0"/>
              </a:ext>
            </a:extLst>
          </a:blip>
          <a:srcRect/>
          <a:stretch>
            <a:fillRect/>
          </a:stretch>
        </p:blipFill>
        <p:spPr bwMode="auto">
          <a:xfrm>
            <a:off x="552567" y="5224310"/>
            <a:ext cx="856955"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
          <p:cNvPicPr>
            <a:picLocks noChangeAspect="1" noChangeArrowheads="1"/>
          </p:cNvPicPr>
          <p:nvPr>
            <p:custDataLst>
              <p:tags r:id="rId23"/>
            </p:custDataLst>
          </p:nvPr>
        </p:nvPicPr>
        <p:blipFill>
          <a:blip r:embed="rId43">
            <a:extLst>
              <a:ext uri="{28A0092B-C50C-407E-A947-70E740481C1C}">
                <a14:useLocalDpi xmlns:a14="http://schemas.microsoft.com/office/drawing/2010/main" val="0"/>
              </a:ext>
            </a:extLst>
          </a:blip>
          <a:srcRect/>
          <a:stretch>
            <a:fillRect/>
          </a:stretch>
        </p:blipFill>
        <p:spPr bwMode="auto">
          <a:xfrm>
            <a:off x="3419872" y="2075010"/>
            <a:ext cx="1338709" cy="47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8"/>
          <p:cNvPicPr>
            <a:picLocks noChangeAspect="1" noChangeArrowheads="1"/>
          </p:cNvPicPr>
          <p:nvPr>
            <p:custDataLst>
              <p:tags r:id="rId24"/>
            </p:custDataLst>
          </p:nvPr>
        </p:nvPicPr>
        <p:blipFill>
          <a:blip r:embed="rId44" cstate="print"/>
          <a:srcRect/>
          <a:stretch>
            <a:fillRect/>
          </a:stretch>
        </p:blipFill>
        <p:spPr bwMode="auto">
          <a:xfrm>
            <a:off x="467268" y="3015245"/>
            <a:ext cx="2275258" cy="628857"/>
          </a:xfrm>
          <a:prstGeom prst="rect">
            <a:avLst/>
          </a:prstGeom>
          <a:noFill/>
          <a:ln w="9525">
            <a:noFill/>
            <a:miter lim="800000"/>
            <a:headEnd/>
            <a:tailEnd/>
          </a:ln>
        </p:spPr>
      </p:pic>
      <p:pic>
        <p:nvPicPr>
          <p:cNvPr id="30" name="Picture 29" descr="ccer_identity_color_rev.png"/>
          <p:cNvPicPr>
            <a:picLocks noChangeAspect="1"/>
          </p:cNvPicPr>
          <p:nvPr>
            <p:custDataLst>
              <p:tags r:id="rId25"/>
            </p:custDataLst>
          </p:nvPr>
        </p:nvPicPr>
        <p:blipFill rotWithShape="1">
          <a:blip r:embed="rId45" cstate="print"/>
          <a:srcRect b="11768"/>
          <a:stretch/>
        </p:blipFill>
        <p:spPr>
          <a:xfrm>
            <a:off x="1697130" y="2451219"/>
            <a:ext cx="1081386" cy="676761"/>
          </a:xfrm>
          <a:prstGeom prst="rect">
            <a:avLst/>
          </a:prstGeom>
          <a:solidFill>
            <a:schemeClr val="tx1"/>
          </a:solidFill>
        </p:spPr>
      </p:pic>
      <p:pic>
        <p:nvPicPr>
          <p:cNvPr id="31" name="Picture 4"/>
          <p:cNvPicPr>
            <a:picLocks noChangeAspect="1" noChangeArrowheads="1"/>
          </p:cNvPicPr>
          <p:nvPr>
            <p:custDataLst>
              <p:tags r:id="rId26"/>
            </p:custDataLst>
          </p:nvPr>
        </p:nvPicPr>
        <p:blipFill>
          <a:blip r:embed="rId46" cstate="print">
            <a:extLst>
              <a:ext uri="{28A0092B-C50C-407E-A947-70E740481C1C}">
                <a14:useLocalDpi xmlns:a14="http://schemas.microsoft.com/office/drawing/2010/main" val="0"/>
              </a:ext>
            </a:extLst>
          </a:blip>
          <a:srcRect/>
          <a:stretch>
            <a:fillRect/>
          </a:stretch>
        </p:blipFill>
        <p:spPr bwMode="auto">
          <a:xfrm>
            <a:off x="3406279" y="2714228"/>
            <a:ext cx="1028700" cy="889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6"/>
          <p:cNvPicPr>
            <a:picLocks noChangeAspect="1" noChangeArrowheads="1"/>
          </p:cNvPicPr>
          <p:nvPr>
            <p:custDataLst>
              <p:tags r:id="rId27"/>
            </p:custDataLst>
          </p:nvPr>
        </p:nvPicPr>
        <p:blipFill rotWithShape="1">
          <a:blip r:embed="rId47" cstate="print">
            <a:extLst>
              <a:ext uri="{28A0092B-C50C-407E-A947-70E740481C1C}">
                <a14:useLocalDpi xmlns:a14="http://schemas.microsoft.com/office/drawing/2010/main" val="0"/>
              </a:ext>
            </a:extLst>
          </a:blip>
          <a:srcRect t="37398" b="38969"/>
          <a:stretch/>
        </p:blipFill>
        <p:spPr bwMode="auto">
          <a:xfrm>
            <a:off x="3926634" y="4396723"/>
            <a:ext cx="1426043" cy="287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4"/>
          <p:cNvPicPr>
            <a:picLocks noChangeAspect="1" noChangeArrowheads="1"/>
          </p:cNvPicPr>
          <p:nvPr/>
        </p:nvPicPr>
        <p:blipFill rotWithShape="1">
          <a:blip r:embed="rId48" cstate="print"/>
          <a:srcRect t="15728" b="13662"/>
          <a:stretch/>
        </p:blipFill>
        <p:spPr bwMode="auto">
          <a:xfrm>
            <a:off x="6588224" y="4514999"/>
            <a:ext cx="1539599" cy="759623"/>
          </a:xfrm>
          <a:prstGeom prst="rect">
            <a:avLst/>
          </a:prstGeom>
          <a:noFill/>
          <a:ln w="9525">
            <a:noFill/>
            <a:miter lim="800000"/>
            <a:headEnd/>
            <a:tailEnd/>
          </a:ln>
        </p:spPr>
      </p:pic>
      <p:pic>
        <p:nvPicPr>
          <p:cNvPr id="34" name="Picture 40"/>
          <p:cNvPicPr>
            <a:picLocks noChangeAspect="1" noChangeArrowheads="1"/>
          </p:cNvPicPr>
          <p:nvPr>
            <p:custDataLst>
              <p:tags r:id="rId28"/>
            </p:custDataLst>
          </p:nvPr>
        </p:nvPicPr>
        <p:blipFill>
          <a:blip r:embed="rId49" cstate="print">
            <a:extLst>
              <a:ext uri="{28A0092B-C50C-407E-A947-70E740481C1C}">
                <a14:useLocalDpi xmlns:a14="http://schemas.microsoft.com/office/drawing/2010/main" val="0"/>
              </a:ext>
            </a:extLst>
          </a:blip>
          <a:srcRect/>
          <a:stretch>
            <a:fillRect/>
          </a:stretch>
        </p:blipFill>
        <p:spPr bwMode="auto">
          <a:xfrm>
            <a:off x="4778960" y="2085207"/>
            <a:ext cx="963572" cy="75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TextBox 39"/>
          <p:cNvSpPr txBox="1"/>
          <p:nvPr>
            <p:custDataLst>
              <p:tags r:id="rId29"/>
            </p:custDataLst>
          </p:nvPr>
        </p:nvSpPr>
        <p:spPr>
          <a:xfrm>
            <a:off x="0" y="6627168"/>
            <a:ext cx="9186532" cy="230832"/>
          </a:xfrm>
          <a:prstGeom prst="rect">
            <a:avLst/>
          </a:prstGeom>
          <a:noFill/>
        </p:spPr>
        <p:txBody>
          <a:bodyPr wrap="square" rtlCol="0">
            <a:spAutoFit/>
          </a:bodyPr>
          <a:lstStyle/>
          <a:p>
            <a:pPr>
              <a:spcAft>
                <a:spcPts val="400"/>
              </a:spcAft>
            </a:pPr>
            <a:r>
              <a:rPr lang="en-US" sz="900" dirty="0" smtClean="0">
                <a:latin typeface="+mj-lt"/>
              </a:rPr>
              <a:t>Source: FSG Interviews and Analysis</a:t>
            </a:r>
            <a:endParaRPr lang="en-US" sz="900" dirty="0">
              <a:latin typeface="+mj-lt"/>
            </a:endParaRPr>
          </a:p>
        </p:txBody>
      </p:sp>
    </p:spTree>
    <p:extLst>
      <p:ext uri="{BB962C8B-B14F-4D97-AF65-F5344CB8AC3E}">
        <p14:creationId xmlns:p14="http://schemas.microsoft.com/office/powerpoint/2010/main" val="33505407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37371271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481"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custDataLst>
              <p:tags r:id="rId3"/>
            </p:custDataLst>
          </p:nvPr>
        </p:nvSpPr>
        <p:spPr>
          <a:xfrm>
            <a:off x="304800" y="526689"/>
            <a:ext cx="8597106" cy="659534"/>
          </a:xfrm>
        </p:spPr>
        <p:txBody>
          <a:bodyPr/>
          <a:lstStyle/>
          <a:p>
            <a:r>
              <a:rPr lang="en-US" dirty="0" smtClean="0"/>
              <a:t>Taking a Collective Impact Approach Offers Funders the Opportunity to Amplify Impact, Leverage Funding, and Drive Alignment</a:t>
            </a:r>
            <a:endParaRPr lang="en-US" dirty="0"/>
          </a:p>
        </p:txBody>
      </p:sp>
      <p:sp>
        <p:nvSpPr>
          <p:cNvPr id="5" name="Text Placeholder 4"/>
          <p:cNvSpPr>
            <a:spLocks noGrp="1"/>
          </p:cNvSpPr>
          <p:nvPr>
            <p:ph type="body" sz="quarter" idx="13"/>
            <p:custDataLst>
              <p:tags r:id="rId4"/>
            </p:custDataLst>
          </p:nvPr>
        </p:nvSpPr>
        <p:spPr/>
        <p:txBody>
          <a:bodyPr/>
          <a:lstStyle/>
          <a:p>
            <a:r>
              <a:rPr lang="en-US" dirty="0" smtClean="0"/>
              <a:t>Benefits of  Collective Impact</a:t>
            </a:r>
            <a:endParaRPr lang="en-US" dirty="0"/>
          </a:p>
        </p:txBody>
      </p:sp>
      <p:sp>
        <p:nvSpPr>
          <p:cNvPr id="10" name="Rounded Rectangle 9"/>
          <p:cNvSpPr/>
          <p:nvPr/>
        </p:nvSpPr>
        <p:spPr>
          <a:xfrm>
            <a:off x="228600" y="1581357"/>
            <a:ext cx="2743200" cy="762000"/>
          </a:xfrm>
          <a:prstGeom prst="roundRect">
            <a:avLst/>
          </a:prstGeom>
          <a:solidFill>
            <a:schemeClr val="bg2">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2">
                    <a:lumMod val="50000"/>
                  </a:schemeClr>
                </a:solidFill>
              </a:rPr>
              <a:t>Amplify Impact</a:t>
            </a:r>
            <a:endParaRPr lang="en-US" sz="1600" b="1" dirty="0">
              <a:solidFill>
                <a:schemeClr val="bg2">
                  <a:lumMod val="50000"/>
                </a:schemeClr>
              </a:solidFill>
            </a:endParaRPr>
          </a:p>
        </p:txBody>
      </p:sp>
      <p:sp>
        <p:nvSpPr>
          <p:cNvPr id="11" name="Rounded Rectangle 10"/>
          <p:cNvSpPr/>
          <p:nvPr/>
        </p:nvSpPr>
        <p:spPr>
          <a:xfrm>
            <a:off x="3196590" y="1581357"/>
            <a:ext cx="2743200" cy="762000"/>
          </a:xfrm>
          <a:prstGeom prst="round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2">
                    <a:lumMod val="50000"/>
                  </a:schemeClr>
                </a:solidFill>
              </a:rPr>
              <a:t>Increase Efficiency of Resources</a:t>
            </a:r>
            <a:endParaRPr lang="en-US" sz="1600" b="1" dirty="0">
              <a:solidFill>
                <a:schemeClr val="tx2">
                  <a:lumMod val="50000"/>
                </a:schemeClr>
              </a:solidFill>
            </a:endParaRPr>
          </a:p>
        </p:txBody>
      </p:sp>
      <p:sp>
        <p:nvSpPr>
          <p:cNvPr id="12" name="Rounded Rectangle 11"/>
          <p:cNvSpPr/>
          <p:nvPr/>
        </p:nvSpPr>
        <p:spPr>
          <a:xfrm>
            <a:off x="6172200" y="1581357"/>
            <a:ext cx="2743200" cy="762000"/>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accent4">
                    <a:lumMod val="50000"/>
                  </a:schemeClr>
                </a:solidFill>
              </a:rPr>
              <a:t>Drive Alignment</a:t>
            </a:r>
            <a:endParaRPr lang="en-US" sz="1600" b="1" dirty="0">
              <a:solidFill>
                <a:schemeClr val="accent4">
                  <a:lumMod val="50000"/>
                </a:schemeClr>
              </a:solidFill>
            </a:endParaRPr>
          </a:p>
        </p:txBody>
      </p:sp>
      <p:sp>
        <p:nvSpPr>
          <p:cNvPr id="13" name="Rounded Rectangle 12"/>
          <p:cNvSpPr/>
          <p:nvPr/>
        </p:nvSpPr>
        <p:spPr>
          <a:xfrm>
            <a:off x="228600" y="2419558"/>
            <a:ext cx="2743200" cy="3881438"/>
          </a:xfrm>
          <a:prstGeom prst="roundRect">
            <a:avLst>
              <a:gd name="adj" fmla="val 11828"/>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3196590" y="2419558"/>
            <a:ext cx="2743200" cy="3881438"/>
          </a:xfrm>
          <a:prstGeom prst="roundRect">
            <a:avLst>
              <a:gd name="adj" fmla="val 11022"/>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172200" y="2419558"/>
            <a:ext cx="2743200" cy="3881438"/>
          </a:xfrm>
          <a:prstGeom prst="roundRect">
            <a:avLst>
              <a:gd name="adj" fmla="val 11022"/>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2453789"/>
            <a:ext cx="2743200" cy="3847207"/>
          </a:xfrm>
          <a:prstGeom prst="rect">
            <a:avLst/>
          </a:prstGeom>
        </p:spPr>
        <p:txBody>
          <a:bodyPr wrap="square">
            <a:spAutoFit/>
          </a:bodyPr>
          <a:lstStyle/>
          <a:p>
            <a:pPr marL="285750" lvl="1" indent="-285750" eaLnBrk="0" hangingPunct="0">
              <a:spcBef>
                <a:spcPts val="600"/>
              </a:spcBef>
              <a:spcAft>
                <a:spcPts val="600"/>
              </a:spcAft>
              <a:buFont typeface="Wingdings" pitchFamily="2" charset="2"/>
              <a:buChar char="ü"/>
            </a:pPr>
            <a:r>
              <a:rPr lang="en-US" sz="1600" dirty="0" smtClean="0">
                <a:solidFill>
                  <a:srgbClr val="000000"/>
                </a:solidFill>
                <a:latin typeface="Arial"/>
                <a:cs typeface="+mn-cs"/>
              </a:rPr>
              <a:t>Involves multiple </a:t>
            </a:r>
            <a:r>
              <a:rPr lang="en-US" sz="1600" dirty="0">
                <a:solidFill>
                  <a:srgbClr val="000000"/>
                </a:solidFill>
                <a:latin typeface="Arial"/>
                <a:cs typeface="+mn-cs"/>
              </a:rPr>
              <a:t>partners </a:t>
            </a:r>
            <a:r>
              <a:rPr lang="en-US" sz="1600" dirty="0" smtClean="0">
                <a:solidFill>
                  <a:srgbClr val="000000"/>
                </a:solidFill>
                <a:latin typeface="Arial"/>
                <a:cs typeface="+mn-cs"/>
              </a:rPr>
              <a:t>working towards </a:t>
            </a:r>
            <a:r>
              <a:rPr lang="en-US" sz="1600" b="1" dirty="0">
                <a:solidFill>
                  <a:srgbClr val="000000"/>
                </a:solidFill>
                <a:latin typeface="Arial"/>
                <a:cs typeface="+mn-cs"/>
              </a:rPr>
              <a:t>long term</a:t>
            </a:r>
            <a:r>
              <a:rPr lang="en-US" sz="1600" dirty="0">
                <a:solidFill>
                  <a:srgbClr val="000000"/>
                </a:solidFill>
                <a:latin typeface="Arial"/>
                <a:cs typeface="+mn-cs"/>
              </a:rPr>
              <a:t>, </a:t>
            </a:r>
            <a:r>
              <a:rPr lang="en-US" sz="1600" b="1" dirty="0">
                <a:solidFill>
                  <a:srgbClr val="000000"/>
                </a:solidFill>
                <a:latin typeface="Arial"/>
                <a:cs typeface="+mn-cs"/>
              </a:rPr>
              <a:t>systemic </a:t>
            </a:r>
            <a:r>
              <a:rPr lang="en-US" sz="1600" b="1" dirty="0" smtClean="0">
                <a:solidFill>
                  <a:srgbClr val="000000"/>
                </a:solidFill>
                <a:latin typeface="Arial"/>
                <a:cs typeface="+mn-cs"/>
              </a:rPr>
              <a:t>change</a:t>
            </a:r>
          </a:p>
          <a:p>
            <a:pPr marL="285750" lvl="1" indent="-285750" eaLnBrk="0" hangingPunct="0">
              <a:spcBef>
                <a:spcPts val="600"/>
              </a:spcBef>
              <a:spcAft>
                <a:spcPts val="600"/>
              </a:spcAft>
              <a:buFont typeface="Wingdings" pitchFamily="2" charset="2"/>
              <a:buChar char="ü"/>
            </a:pPr>
            <a:r>
              <a:rPr lang="en-US" sz="1600" dirty="0">
                <a:solidFill>
                  <a:srgbClr val="000000"/>
                </a:solidFill>
                <a:latin typeface="Arial"/>
                <a:cs typeface="+mn-cs"/>
              </a:rPr>
              <a:t>Offers a </a:t>
            </a:r>
            <a:r>
              <a:rPr lang="en-US" sz="1600" b="1" dirty="0">
                <a:solidFill>
                  <a:srgbClr val="000000"/>
                </a:solidFill>
                <a:latin typeface="Arial"/>
                <a:cs typeface="+mn-cs"/>
              </a:rPr>
              <a:t>holistic approach </a:t>
            </a:r>
            <a:r>
              <a:rPr lang="en-US" sz="1600" dirty="0">
                <a:solidFill>
                  <a:srgbClr val="000000"/>
                </a:solidFill>
                <a:latin typeface="Arial"/>
                <a:cs typeface="+mn-cs"/>
              </a:rPr>
              <a:t>by </a:t>
            </a:r>
            <a:r>
              <a:rPr lang="en-US" sz="1600" dirty="0" smtClean="0">
                <a:latin typeface="Arial"/>
                <a:cs typeface="+mn-cs"/>
              </a:rPr>
              <a:t>channeling </a:t>
            </a:r>
            <a:r>
              <a:rPr lang="en-US" sz="1600" dirty="0" smtClean="0">
                <a:solidFill>
                  <a:srgbClr val="000000"/>
                </a:solidFill>
                <a:latin typeface="Arial"/>
                <a:cs typeface="+mn-cs"/>
              </a:rPr>
              <a:t>the energy of various stakeholders towards solving a problem</a:t>
            </a:r>
          </a:p>
          <a:p>
            <a:pPr marL="285750" lvl="1" indent="-285750" eaLnBrk="0" hangingPunct="0">
              <a:spcBef>
                <a:spcPts val="600"/>
              </a:spcBef>
              <a:spcAft>
                <a:spcPts val="600"/>
              </a:spcAft>
              <a:buFont typeface="Wingdings" pitchFamily="2" charset="2"/>
              <a:buChar char="ü"/>
            </a:pPr>
            <a:r>
              <a:rPr lang="en-US" sz="1600" dirty="0" smtClean="0">
                <a:solidFill>
                  <a:srgbClr val="000000"/>
                </a:solidFill>
                <a:latin typeface="Arial"/>
                <a:cs typeface="+mn-cs"/>
              </a:rPr>
              <a:t>Provides opportunities </a:t>
            </a:r>
            <a:r>
              <a:rPr lang="en-US" sz="1600" dirty="0">
                <a:solidFill>
                  <a:srgbClr val="000000"/>
                </a:solidFill>
                <a:latin typeface="Arial"/>
                <a:cs typeface="+mn-cs"/>
              </a:rPr>
              <a:t>to </a:t>
            </a:r>
            <a:r>
              <a:rPr lang="en-US" sz="1600" b="1" dirty="0" smtClean="0">
                <a:solidFill>
                  <a:srgbClr val="000000"/>
                </a:solidFill>
                <a:latin typeface="Arial"/>
                <a:cs typeface="+mn-cs"/>
              </a:rPr>
              <a:t>influence </a:t>
            </a:r>
            <a:r>
              <a:rPr lang="en-US" sz="1600" b="1" dirty="0">
                <a:solidFill>
                  <a:srgbClr val="000000"/>
                </a:solidFill>
                <a:latin typeface="Arial"/>
                <a:cs typeface="+mn-cs"/>
              </a:rPr>
              <a:t>the system </a:t>
            </a:r>
            <a:r>
              <a:rPr lang="en-US" sz="1600" dirty="0" smtClean="0">
                <a:solidFill>
                  <a:srgbClr val="000000"/>
                </a:solidFill>
                <a:latin typeface="Arial"/>
                <a:cs typeface="+mn-cs"/>
              </a:rPr>
              <a:t>from within and outside by </a:t>
            </a:r>
            <a:r>
              <a:rPr lang="en-US" sz="1600" dirty="0">
                <a:solidFill>
                  <a:srgbClr val="000000"/>
                </a:solidFill>
                <a:latin typeface="Arial"/>
                <a:cs typeface="+mn-cs"/>
              </a:rPr>
              <a:t>coupling advocacy with </a:t>
            </a:r>
            <a:r>
              <a:rPr lang="en-US" sz="1600" dirty="0" smtClean="0">
                <a:solidFill>
                  <a:srgbClr val="000000"/>
                </a:solidFill>
                <a:latin typeface="Arial"/>
                <a:cs typeface="+mn-cs"/>
              </a:rPr>
              <a:t>action</a:t>
            </a:r>
            <a:endParaRPr lang="en-US" sz="1600" b="1" dirty="0">
              <a:solidFill>
                <a:srgbClr val="000000"/>
              </a:solidFill>
              <a:latin typeface="Arial"/>
              <a:cs typeface="+mn-cs"/>
            </a:endParaRPr>
          </a:p>
        </p:txBody>
      </p:sp>
      <p:sp>
        <p:nvSpPr>
          <p:cNvPr id="17" name="Rectangle 7"/>
          <p:cNvSpPr>
            <a:spLocks noChangeArrowheads="1"/>
          </p:cNvSpPr>
          <p:nvPr>
            <p:custDataLst>
              <p:tags r:id="rId5"/>
            </p:custDataLst>
          </p:nvPr>
        </p:nvSpPr>
        <p:spPr bwMode="auto">
          <a:xfrm>
            <a:off x="3244850" y="2453789"/>
            <a:ext cx="2646680" cy="2954655"/>
          </a:xfrm>
          <a:prstGeom prst="rect">
            <a:avLst/>
          </a:prstGeom>
          <a:noFill/>
          <a:ln w="9525">
            <a:noFill/>
            <a:miter lim="800000"/>
            <a:headEnd/>
            <a:tailEnd/>
          </a:ln>
        </p:spPr>
        <p:txBody>
          <a:bodyPr wrap="square">
            <a:spAutoFit/>
          </a:bodyPr>
          <a:lstStyle/>
          <a:p>
            <a:pPr marL="285750" lvl="1" indent="-285750" eaLnBrk="0" hangingPunct="0">
              <a:spcBef>
                <a:spcPts val="600"/>
              </a:spcBef>
              <a:spcAft>
                <a:spcPts val="0"/>
              </a:spcAft>
              <a:buFont typeface="Wingdings" pitchFamily="2" charset="2"/>
              <a:buChar char="ü"/>
            </a:pPr>
            <a:r>
              <a:rPr lang="en-US" sz="1600" dirty="0">
                <a:solidFill>
                  <a:srgbClr val="000000"/>
                </a:solidFill>
                <a:latin typeface="Arial"/>
              </a:rPr>
              <a:t>Allows </a:t>
            </a:r>
            <a:r>
              <a:rPr lang="en-US" sz="1600" b="1" dirty="0">
                <a:solidFill>
                  <a:srgbClr val="000000"/>
                </a:solidFill>
                <a:latin typeface="Arial"/>
              </a:rPr>
              <a:t>more efficient use of funding, </a:t>
            </a:r>
            <a:r>
              <a:rPr lang="en-US" sz="1600" dirty="0">
                <a:solidFill>
                  <a:srgbClr val="000000"/>
                </a:solidFill>
                <a:latin typeface="Arial"/>
              </a:rPr>
              <a:t>especially in times of scarce resources </a:t>
            </a:r>
          </a:p>
          <a:p>
            <a:pPr marL="285750" lvl="1" indent="-285750" eaLnBrk="0" hangingPunct="0">
              <a:spcBef>
                <a:spcPts val="600"/>
              </a:spcBef>
              <a:spcAft>
                <a:spcPts val="0"/>
              </a:spcAft>
              <a:buFont typeface="Wingdings" pitchFamily="2" charset="2"/>
              <a:buChar char="ü"/>
            </a:pPr>
            <a:r>
              <a:rPr lang="en-US" sz="1600" dirty="0" smtClean="0">
                <a:solidFill>
                  <a:srgbClr val="000000"/>
                </a:solidFill>
                <a:latin typeface="Arial"/>
                <a:cs typeface="+mn-cs"/>
              </a:rPr>
              <a:t>Enables </a:t>
            </a:r>
            <a:r>
              <a:rPr lang="en-US" sz="1600" b="1" dirty="0" smtClean="0">
                <a:solidFill>
                  <a:srgbClr val="000000"/>
                </a:solidFill>
                <a:latin typeface="Arial"/>
                <a:cs typeface="+mn-cs"/>
              </a:rPr>
              <a:t>leveraging of </a:t>
            </a:r>
            <a:r>
              <a:rPr lang="en-US" sz="1600" b="1" dirty="0">
                <a:solidFill>
                  <a:srgbClr val="000000"/>
                </a:solidFill>
                <a:latin typeface="Arial"/>
                <a:cs typeface="+mn-cs"/>
              </a:rPr>
              <a:t>public and private </a:t>
            </a:r>
            <a:r>
              <a:rPr lang="en-US" sz="1600" b="1" dirty="0" smtClean="0">
                <a:solidFill>
                  <a:srgbClr val="000000"/>
                </a:solidFill>
                <a:latin typeface="Arial"/>
                <a:cs typeface="+mn-cs"/>
              </a:rPr>
              <a:t>sources of funding</a:t>
            </a:r>
          </a:p>
          <a:p>
            <a:pPr marL="285750" lvl="1" indent="-285750" eaLnBrk="0" hangingPunct="0">
              <a:spcBef>
                <a:spcPts val="600"/>
              </a:spcBef>
              <a:spcAft>
                <a:spcPts val="0"/>
              </a:spcAft>
              <a:buFont typeface="Wingdings" pitchFamily="2" charset="2"/>
              <a:buChar char="ü"/>
            </a:pPr>
            <a:r>
              <a:rPr lang="en-US" sz="1600" dirty="0" smtClean="0">
                <a:solidFill>
                  <a:srgbClr val="000000"/>
                </a:solidFill>
                <a:latin typeface="Arial"/>
                <a:cs typeface="+mn-cs"/>
              </a:rPr>
              <a:t>Opens channels for organizations to access </a:t>
            </a:r>
            <a:r>
              <a:rPr lang="en-US" sz="1600" b="1" dirty="0" smtClean="0">
                <a:solidFill>
                  <a:srgbClr val="000000"/>
                </a:solidFill>
                <a:latin typeface="Arial"/>
                <a:cs typeface="+mn-cs"/>
              </a:rPr>
              <a:t>additional funding </a:t>
            </a:r>
            <a:r>
              <a:rPr lang="en-US" sz="1600" dirty="0" smtClean="0">
                <a:solidFill>
                  <a:srgbClr val="000000"/>
                </a:solidFill>
                <a:latin typeface="Arial"/>
                <a:cs typeface="+mn-cs"/>
              </a:rPr>
              <a:t>against an issue</a:t>
            </a:r>
            <a:endParaRPr lang="en-US" sz="1600" dirty="0">
              <a:solidFill>
                <a:srgbClr val="000000"/>
              </a:solidFill>
              <a:latin typeface="Arial"/>
              <a:cs typeface="+mn-cs"/>
            </a:endParaRPr>
          </a:p>
        </p:txBody>
      </p:sp>
      <p:sp>
        <p:nvSpPr>
          <p:cNvPr id="18" name="Rectangle 17"/>
          <p:cNvSpPr>
            <a:spLocks noChangeArrowheads="1"/>
          </p:cNvSpPr>
          <p:nvPr>
            <p:custDataLst>
              <p:tags r:id="rId6"/>
            </p:custDataLst>
          </p:nvPr>
        </p:nvSpPr>
        <p:spPr bwMode="auto">
          <a:xfrm>
            <a:off x="6172200" y="2438400"/>
            <a:ext cx="2743200" cy="3077766"/>
          </a:xfrm>
          <a:prstGeom prst="rect">
            <a:avLst/>
          </a:prstGeom>
          <a:noFill/>
          <a:ln w="9525">
            <a:noFill/>
            <a:miter lim="800000"/>
            <a:headEnd/>
            <a:tailEnd/>
          </a:ln>
        </p:spPr>
        <p:txBody>
          <a:bodyPr wrap="square">
            <a:spAutoFit/>
          </a:bodyPr>
          <a:lstStyle/>
          <a:p>
            <a:pPr marL="285750" lvl="1" indent="-285750" eaLnBrk="0" hangingPunct="0">
              <a:spcBef>
                <a:spcPts val="600"/>
              </a:spcBef>
              <a:spcAft>
                <a:spcPts val="600"/>
              </a:spcAft>
              <a:buFont typeface="Wingdings" pitchFamily="2" charset="2"/>
              <a:buChar char="ü"/>
            </a:pPr>
            <a:r>
              <a:rPr lang="en-US" sz="1600" b="1" dirty="0">
                <a:solidFill>
                  <a:srgbClr val="000000"/>
                </a:solidFill>
                <a:latin typeface="Arial"/>
                <a:cs typeface="+mn-cs"/>
              </a:rPr>
              <a:t>Reduces duplication </a:t>
            </a:r>
            <a:r>
              <a:rPr lang="en-US" sz="1600" dirty="0">
                <a:solidFill>
                  <a:srgbClr val="000000"/>
                </a:solidFill>
                <a:latin typeface="Arial"/>
                <a:cs typeface="+mn-cs"/>
              </a:rPr>
              <a:t>of services </a:t>
            </a:r>
            <a:endParaRPr lang="en-US" sz="1600" dirty="0" smtClean="0">
              <a:solidFill>
                <a:srgbClr val="000000"/>
              </a:solidFill>
              <a:latin typeface="Arial"/>
              <a:cs typeface="+mn-cs"/>
            </a:endParaRPr>
          </a:p>
          <a:p>
            <a:pPr marL="285750" lvl="1" indent="-285750" eaLnBrk="0" hangingPunct="0">
              <a:spcBef>
                <a:spcPts val="600"/>
              </a:spcBef>
              <a:spcAft>
                <a:spcPts val="600"/>
              </a:spcAft>
              <a:buFont typeface="Wingdings" pitchFamily="2" charset="2"/>
              <a:buChar char="ü"/>
            </a:pPr>
            <a:r>
              <a:rPr lang="en-US" sz="1600" b="1" dirty="0" smtClean="0">
                <a:latin typeface="Arial"/>
                <a:cs typeface="+mn-cs"/>
              </a:rPr>
              <a:t>Increases</a:t>
            </a:r>
            <a:r>
              <a:rPr lang="en-US" sz="1600" dirty="0" smtClean="0">
                <a:latin typeface="Arial"/>
                <a:cs typeface="+mn-cs"/>
              </a:rPr>
              <a:t> coordination</a:t>
            </a:r>
          </a:p>
          <a:p>
            <a:pPr marL="285750" lvl="1" indent="-285750" eaLnBrk="0" hangingPunct="0">
              <a:spcBef>
                <a:spcPts val="600"/>
              </a:spcBef>
              <a:spcAft>
                <a:spcPts val="600"/>
              </a:spcAft>
              <a:buFont typeface="Wingdings" pitchFamily="2" charset="2"/>
              <a:buChar char="ü"/>
            </a:pPr>
            <a:r>
              <a:rPr lang="en-US" sz="1600" dirty="0" smtClean="0">
                <a:solidFill>
                  <a:srgbClr val="000000"/>
                </a:solidFill>
                <a:latin typeface="Arial"/>
                <a:cs typeface="+mn-cs"/>
              </a:rPr>
              <a:t>Embeds the drive for sustained social change within the community</a:t>
            </a:r>
            <a:endParaRPr lang="en-US" sz="1600" b="1" dirty="0">
              <a:solidFill>
                <a:srgbClr val="000000"/>
              </a:solidFill>
              <a:latin typeface="Arial"/>
              <a:cs typeface="+mn-cs"/>
            </a:endParaRPr>
          </a:p>
          <a:p>
            <a:pPr marL="285750" lvl="1" indent="-285750" eaLnBrk="0" hangingPunct="0">
              <a:spcBef>
                <a:spcPts val="600"/>
              </a:spcBef>
              <a:spcAft>
                <a:spcPts val="600"/>
              </a:spcAft>
              <a:buFont typeface="Wingdings" pitchFamily="2" charset="2"/>
              <a:buChar char="ü"/>
            </a:pPr>
            <a:endParaRPr lang="en-US" sz="1600" b="1" dirty="0" smtClean="0">
              <a:solidFill>
                <a:srgbClr val="000000"/>
              </a:solidFill>
              <a:latin typeface="Arial"/>
              <a:cs typeface="+mn-cs"/>
            </a:endParaRPr>
          </a:p>
          <a:p>
            <a:pPr marL="285750" lvl="1" indent="-285750" eaLnBrk="0" hangingPunct="0">
              <a:spcBef>
                <a:spcPts val="600"/>
              </a:spcBef>
              <a:spcAft>
                <a:spcPts val="600"/>
              </a:spcAft>
              <a:buFont typeface="Wingdings" pitchFamily="2" charset="2"/>
              <a:buChar char="ü"/>
            </a:pPr>
            <a:endParaRPr lang="en-US" sz="1600" b="1" dirty="0">
              <a:solidFill>
                <a:srgbClr val="000000"/>
              </a:solidFill>
              <a:latin typeface="Arial"/>
              <a:cs typeface="+mn-cs"/>
            </a:endParaRPr>
          </a:p>
          <a:p>
            <a:pPr marL="285750" lvl="1" indent="-285750" eaLnBrk="0" hangingPunct="0">
              <a:spcBef>
                <a:spcPts val="600"/>
              </a:spcBef>
              <a:spcAft>
                <a:spcPts val="600"/>
              </a:spcAft>
              <a:buFont typeface="Wingdings" pitchFamily="2" charset="2"/>
              <a:buChar char="ü"/>
            </a:pPr>
            <a:endParaRPr lang="en-US" sz="1600" b="1" dirty="0" smtClean="0">
              <a:solidFill>
                <a:srgbClr val="000000"/>
              </a:solidFill>
              <a:latin typeface="Arial"/>
              <a:cs typeface="+mn-cs"/>
            </a:endParaRPr>
          </a:p>
        </p:txBody>
      </p:sp>
      <p:sp>
        <p:nvSpPr>
          <p:cNvPr id="19" name="TextBox 18"/>
          <p:cNvSpPr txBox="1"/>
          <p:nvPr>
            <p:custDataLst>
              <p:tags r:id="rId7"/>
            </p:custDataLst>
          </p:nvPr>
        </p:nvSpPr>
        <p:spPr>
          <a:xfrm>
            <a:off x="0" y="6627168"/>
            <a:ext cx="9186532" cy="230832"/>
          </a:xfrm>
          <a:prstGeom prst="rect">
            <a:avLst/>
          </a:prstGeom>
          <a:noFill/>
        </p:spPr>
        <p:txBody>
          <a:bodyPr wrap="square" rtlCol="0">
            <a:spAutoFit/>
          </a:bodyPr>
          <a:lstStyle/>
          <a:p>
            <a:pPr>
              <a:spcAft>
                <a:spcPts val="400"/>
              </a:spcAft>
            </a:pPr>
            <a:r>
              <a:rPr lang="en-US" sz="900" dirty="0" smtClean="0">
                <a:latin typeface="+mj-lt"/>
              </a:rPr>
              <a:t>Source: FSG Interviews and Analysis</a:t>
            </a:r>
            <a:endParaRPr lang="en-US" sz="900" dirty="0">
              <a:latin typeface="+mj-lt"/>
            </a:endParaRPr>
          </a:p>
        </p:txBody>
      </p:sp>
    </p:spTree>
    <p:extLst>
      <p:ext uri="{BB962C8B-B14F-4D97-AF65-F5344CB8AC3E}">
        <p14:creationId xmlns:p14="http://schemas.microsoft.com/office/powerpoint/2010/main" val="23325758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bwMode="gray"/>
        <p:txBody>
          <a:bodyPr/>
          <a:lstStyle/>
          <a:p>
            <a:r>
              <a:rPr lang="en-US" dirty="0" smtClean="0"/>
              <a:t>A New Paradigm for Funders</a:t>
            </a:r>
            <a:endParaRPr lang="en-US" dirty="0"/>
          </a:p>
        </p:txBody>
      </p:sp>
      <p:sp>
        <p:nvSpPr>
          <p:cNvPr id="8" name="Title 1"/>
          <p:cNvSpPr>
            <a:spLocks noGrp="1"/>
          </p:cNvSpPr>
          <p:nvPr>
            <p:ph type="title"/>
          </p:nvPr>
        </p:nvSpPr>
        <p:spPr bwMode="gray">
          <a:xfrm>
            <a:off x="0" y="526689"/>
            <a:ext cx="9144000" cy="659534"/>
          </a:xfrm>
        </p:spPr>
        <p:txBody>
          <a:bodyPr/>
          <a:lstStyle/>
          <a:p>
            <a:r>
              <a:rPr lang="en-US" dirty="0"/>
              <a:t>Shifting from </a:t>
            </a:r>
            <a:r>
              <a:rPr lang="en-US" dirty="0" smtClean="0"/>
              <a:t>Isolated Impact </a:t>
            </a:r>
            <a:r>
              <a:rPr lang="en-US" dirty="0"/>
              <a:t>to C</a:t>
            </a:r>
            <a:r>
              <a:rPr lang="en-US" dirty="0" smtClean="0"/>
              <a:t>ollective </a:t>
            </a:r>
            <a:r>
              <a:rPr lang="en-US" dirty="0"/>
              <a:t>I</a:t>
            </a:r>
            <a:r>
              <a:rPr lang="en-US" dirty="0" smtClean="0"/>
              <a:t>mpact Requires </a:t>
            </a:r>
            <a:r>
              <a:rPr lang="en-US" dirty="0"/>
              <a:t>a </a:t>
            </a:r>
            <a:r>
              <a:rPr lang="en-US" dirty="0" smtClean="0"/>
              <a:t>Different Approach on the Part of Funders</a:t>
            </a:r>
            <a:endParaRPr lang="en-US" dirty="0"/>
          </a:p>
        </p:txBody>
      </p:sp>
      <p:sp>
        <p:nvSpPr>
          <p:cNvPr id="11" name="Isosceles Triangle 10"/>
          <p:cNvSpPr/>
          <p:nvPr/>
        </p:nvSpPr>
        <p:spPr>
          <a:xfrm rot="5400000">
            <a:off x="2670448" y="3758409"/>
            <a:ext cx="3434680" cy="216024"/>
          </a:xfrm>
          <a:prstGeom prst="triangle">
            <a:avLst/>
          </a:prstGeom>
          <a:solidFill>
            <a:schemeClr val="accent6"/>
          </a:solidFill>
        </p:spPr>
        <p:style>
          <a:lnRef idx="1">
            <a:schemeClr val="dk1"/>
          </a:lnRef>
          <a:fillRef idx="2">
            <a:schemeClr val="dk1"/>
          </a:fillRef>
          <a:effectRef idx="1">
            <a:schemeClr val="dk1"/>
          </a:effectRef>
          <a:fontRef idx="minor">
            <a:schemeClr val="dk1"/>
          </a:fontRef>
        </p:style>
        <p:txBody>
          <a:bodyPr rtlCol="0" anchor="ctr"/>
          <a:lstStyle/>
          <a:p>
            <a:pPr algn="ctr"/>
            <a:endParaRPr lang="en-GB" dirty="0">
              <a:solidFill>
                <a:srgbClr val="000000"/>
              </a:solidFill>
            </a:endParaRPr>
          </a:p>
        </p:txBody>
      </p:sp>
      <p:sp>
        <p:nvSpPr>
          <p:cNvPr id="12" name="TextBox 11"/>
          <p:cNvSpPr txBox="1"/>
          <p:nvPr>
            <p:custDataLst>
              <p:tags r:id="rId1"/>
            </p:custDataLst>
          </p:nvPr>
        </p:nvSpPr>
        <p:spPr>
          <a:xfrm>
            <a:off x="0" y="6627168"/>
            <a:ext cx="9186532" cy="230832"/>
          </a:xfrm>
          <a:prstGeom prst="rect">
            <a:avLst/>
          </a:prstGeom>
          <a:noFill/>
        </p:spPr>
        <p:txBody>
          <a:bodyPr wrap="square" rtlCol="0">
            <a:spAutoFit/>
          </a:bodyPr>
          <a:lstStyle/>
          <a:p>
            <a:pPr>
              <a:spcAft>
                <a:spcPts val="400"/>
              </a:spcAft>
            </a:pPr>
            <a:r>
              <a:rPr lang="en-US" sz="900" dirty="0">
                <a:solidFill>
                  <a:srgbClr val="000000"/>
                </a:solidFill>
                <a:latin typeface="Arial"/>
              </a:rPr>
              <a:t>Source: FSG Interviews and Analysis</a:t>
            </a:r>
          </a:p>
        </p:txBody>
      </p:sp>
      <p:sp>
        <p:nvSpPr>
          <p:cNvPr id="10" name="Rectangle 3"/>
          <p:cNvSpPr txBox="1">
            <a:spLocks noChangeArrowheads="1"/>
          </p:cNvSpPr>
          <p:nvPr/>
        </p:nvSpPr>
        <p:spPr bwMode="gray">
          <a:xfrm>
            <a:off x="296303" y="1340768"/>
            <a:ext cx="3674128" cy="869032"/>
          </a:xfrm>
          <a:prstGeom prst="rect">
            <a:avLst/>
          </a:prstGeom>
        </p:spPr>
        <p:txBody>
          <a:bodyPr/>
          <a:lstStyle/>
          <a:p>
            <a:pPr>
              <a:spcBef>
                <a:spcPts val="600"/>
              </a:spcBef>
              <a:spcAft>
                <a:spcPts val="500"/>
              </a:spcAft>
            </a:pPr>
            <a:r>
              <a:rPr lang="en-US" sz="1400" b="1" dirty="0">
                <a:solidFill>
                  <a:srgbClr val="FFFFFF">
                    <a:lumMod val="50000"/>
                  </a:srgbClr>
                </a:solidFill>
                <a:latin typeface="Arial"/>
              </a:rPr>
              <a:t>The current approach of many funders is less conducive to solving complex problems:</a:t>
            </a:r>
            <a:endParaRPr lang="en-GB" sz="1400" b="1" dirty="0">
              <a:solidFill>
                <a:srgbClr val="FFFFFF">
                  <a:lumMod val="50000"/>
                </a:srgbClr>
              </a:solidFill>
              <a:latin typeface="Arial"/>
            </a:endParaRPr>
          </a:p>
        </p:txBody>
      </p:sp>
      <p:sp>
        <p:nvSpPr>
          <p:cNvPr id="9" name="Rectangle 3"/>
          <p:cNvSpPr txBox="1">
            <a:spLocks noChangeArrowheads="1"/>
          </p:cNvSpPr>
          <p:nvPr/>
        </p:nvSpPr>
        <p:spPr bwMode="gray">
          <a:xfrm>
            <a:off x="296303" y="2133600"/>
            <a:ext cx="3369327" cy="472681"/>
          </a:xfrm>
          <a:prstGeom prst="rect">
            <a:avLst/>
          </a:prstGeom>
        </p:spPr>
        <p:txBody>
          <a:bodyPr/>
          <a:lstStyle/>
          <a:p>
            <a:pPr marL="236538" indent="-236538">
              <a:spcBef>
                <a:spcPts val="1200"/>
              </a:spcBef>
              <a:spcAft>
                <a:spcPts val="500"/>
              </a:spcAft>
              <a:buFont typeface="Arial" charset="0"/>
              <a:buChar char="•"/>
            </a:pPr>
            <a:r>
              <a:rPr lang="en-GB" sz="1400" dirty="0">
                <a:solidFill>
                  <a:srgbClr val="FFFFFF">
                    <a:lumMod val="50000"/>
                  </a:srgbClr>
                </a:solidFill>
                <a:latin typeface="Arial"/>
              </a:rPr>
              <a:t>Funders develop </a:t>
            </a:r>
            <a:r>
              <a:rPr lang="en-GB" sz="1400" b="1" dirty="0">
                <a:solidFill>
                  <a:srgbClr val="FFFFFF">
                    <a:lumMod val="50000"/>
                  </a:srgbClr>
                </a:solidFill>
                <a:latin typeface="Arial"/>
              </a:rPr>
              <a:t>internal foundation </a:t>
            </a:r>
            <a:r>
              <a:rPr lang="en-GB" sz="1400" dirty="0">
                <a:solidFill>
                  <a:srgbClr val="FFFFFF">
                    <a:lumMod val="50000"/>
                  </a:srgbClr>
                </a:solidFill>
                <a:latin typeface="Arial"/>
              </a:rPr>
              <a:t>strategy</a:t>
            </a:r>
          </a:p>
        </p:txBody>
      </p:sp>
      <p:sp>
        <p:nvSpPr>
          <p:cNvPr id="4" name="Rectangle 3"/>
          <p:cNvSpPr/>
          <p:nvPr/>
        </p:nvSpPr>
        <p:spPr>
          <a:xfrm>
            <a:off x="296303" y="2631354"/>
            <a:ext cx="3521728" cy="738664"/>
          </a:xfrm>
          <a:prstGeom prst="rect">
            <a:avLst/>
          </a:prstGeom>
        </p:spPr>
        <p:txBody>
          <a:bodyPr wrap="square">
            <a:spAutoFit/>
          </a:bodyPr>
          <a:lstStyle/>
          <a:p>
            <a:pPr marL="225425" indent="-225425">
              <a:buFont typeface="Arial" pitchFamily="34" charset="0"/>
              <a:buChar char="•"/>
            </a:pPr>
            <a:r>
              <a:rPr lang="en-GB" sz="1400" dirty="0">
                <a:solidFill>
                  <a:srgbClr val="FFFFFF">
                    <a:lumMod val="50000"/>
                  </a:srgbClr>
                </a:solidFill>
                <a:latin typeface="Arial"/>
              </a:rPr>
              <a:t>Funders pick and fund individual grantees, who </a:t>
            </a:r>
            <a:r>
              <a:rPr lang="en-GB" sz="1400" b="1" dirty="0">
                <a:solidFill>
                  <a:srgbClr val="FFFFFF">
                    <a:lumMod val="50000"/>
                  </a:srgbClr>
                </a:solidFill>
                <a:latin typeface="Arial"/>
              </a:rPr>
              <a:t>work separately </a:t>
            </a:r>
            <a:r>
              <a:rPr lang="en-GB" sz="1400" dirty="0">
                <a:solidFill>
                  <a:srgbClr val="FFFFFF">
                    <a:lumMod val="50000"/>
                  </a:srgbClr>
                </a:solidFill>
                <a:latin typeface="Arial"/>
              </a:rPr>
              <a:t>and </a:t>
            </a:r>
            <a:r>
              <a:rPr lang="en-GB" sz="1400" b="1" dirty="0">
                <a:solidFill>
                  <a:srgbClr val="FFFFFF">
                    <a:lumMod val="50000"/>
                  </a:srgbClr>
                </a:solidFill>
                <a:latin typeface="Arial"/>
              </a:rPr>
              <a:t>compete</a:t>
            </a:r>
            <a:r>
              <a:rPr lang="en-GB" sz="1400" dirty="0">
                <a:solidFill>
                  <a:srgbClr val="FFFFFF">
                    <a:lumMod val="50000"/>
                  </a:srgbClr>
                </a:solidFill>
                <a:latin typeface="Arial"/>
              </a:rPr>
              <a:t> to produce results </a:t>
            </a:r>
            <a:endParaRPr lang="en-US" sz="1600" dirty="0">
              <a:solidFill>
                <a:srgbClr val="000000"/>
              </a:solidFill>
            </a:endParaRPr>
          </a:p>
        </p:txBody>
      </p:sp>
      <p:sp>
        <p:nvSpPr>
          <p:cNvPr id="13" name="Rectangle 12"/>
          <p:cNvSpPr/>
          <p:nvPr/>
        </p:nvSpPr>
        <p:spPr>
          <a:xfrm>
            <a:off x="296303" y="3943384"/>
            <a:ext cx="3369327" cy="523220"/>
          </a:xfrm>
          <a:prstGeom prst="rect">
            <a:avLst/>
          </a:prstGeom>
        </p:spPr>
        <p:txBody>
          <a:bodyPr wrap="square">
            <a:spAutoFit/>
          </a:bodyPr>
          <a:lstStyle/>
          <a:p>
            <a:pPr marL="236538" indent="-236538">
              <a:spcBef>
                <a:spcPts val="1200"/>
              </a:spcBef>
              <a:spcAft>
                <a:spcPts val="500"/>
              </a:spcAft>
              <a:buFont typeface="Arial" charset="0"/>
              <a:buChar char="•"/>
            </a:pPr>
            <a:r>
              <a:rPr lang="en-GB" sz="1400" dirty="0">
                <a:solidFill>
                  <a:srgbClr val="FFFFFF">
                    <a:lumMod val="50000"/>
                  </a:srgbClr>
                </a:solidFill>
                <a:latin typeface="Arial"/>
              </a:rPr>
              <a:t>Funders</a:t>
            </a:r>
            <a:r>
              <a:rPr lang="en-GB" sz="1400" b="1" dirty="0">
                <a:solidFill>
                  <a:srgbClr val="FFFFFF">
                    <a:lumMod val="50000"/>
                  </a:srgbClr>
                </a:solidFill>
                <a:latin typeface="Arial"/>
              </a:rPr>
              <a:t> </a:t>
            </a:r>
            <a:r>
              <a:rPr lang="en-GB" sz="1400" dirty="0">
                <a:solidFill>
                  <a:srgbClr val="FFFFFF">
                    <a:lumMod val="50000"/>
                  </a:srgbClr>
                </a:solidFill>
                <a:latin typeface="Arial"/>
              </a:rPr>
              <a:t>build capacity </a:t>
            </a:r>
            <a:r>
              <a:rPr lang="en-GB" sz="1400" b="1" dirty="0">
                <a:solidFill>
                  <a:srgbClr val="FFFFFF">
                    <a:lumMod val="50000"/>
                  </a:srgbClr>
                </a:solidFill>
                <a:latin typeface="Arial"/>
              </a:rPr>
              <a:t>of individual organizations</a:t>
            </a:r>
          </a:p>
        </p:txBody>
      </p:sp>
      <p:sp>
        <p:nvSpPr>
          <p:cNvPr id="15" name="Rectangle 14"/>
          <p:cNvSpPr/>
          <p:nvPr/>
        </p:nvSpPr>
        <p:spPr>
          <a:xfrm>
            <a:off x="296303" y="4491677"/>
            <a:ext cx="3369327" cy="523220"/>
          </a:xfrm>
          <a:prstGeom prst="rect">
            <a:avLst/>
          </a:prstGeom>
        </p:spPr>
        <p:txBody>
          <a:bodyPr wrap="square">
            <a:spAutoFit/>
          </a:bodyPr>
          <a:lstStyle/>
          <a:p>
            <a:pPr marL="236538" indent="-236538">
              <a:spcBef>
                <a:spcPts val="600"/>
              </a:spcBef>
              <a:spcAft>
                <a:spcPts val="500"/>
              </a:spcAft>
              <a:buFont typeface="Arial" charset="0"/>
              <a:buChar char="•"/>
            </a:pPr>
            <a:r>
              <a:rPr lang="en-GB" sz="1400" dirty="0">
                <a:solidFill>
                  <a:srgbClr val="FFFFFF">
                    <a:lumMod val="50000"/>
                  </a:srgbClr>
                </a:solidFill>
                <a:latin typeface="Arial"/>
              </a:rPr>
              <a:t>Funders </a:t>
            </a:r>
            <a:r>
              <a:rPr lang="en-GB" sz="1400" b="1" dirty="0">
                <a:solidFill>
                  <a:srgbClr val="FFFFFF">
                    <a:lumMod val="50000"/>
                  </a:srgbClr>
                </a:solidFill>
                <a:latin typeface="Arial"/>
              </a:rPr>
              <a:t>evaluate individual grants </a:t>
            </a:r>
            <a:r>
              <a:rPr lang="en-GB" sz="1400" dirty="0">
                <a:solidFill>
                  <a:srgbClr val="FFFFFF">
                    <a:lumMod val="50000"/>
                  </a:srgbClr>
                </a:solidFill>
                <a:latin typeface="Arial"/>
              </a:rPr>
              <a:t>and determine attribution</a:t>
            </a:r>
            <a:endParaRPr lang="en-GB" sz="1400" b="1" dirty="0">
              <a:solidFill>
                <a:srgbClr val="FFFFFF">
                  <a:lumMod val="50000"/>
                </a:srgbClr>
              </a:solidFill>
              <a:latin typeface="Arial"/>
            </a:endParaRPr>
          </a:p>
        </p:txBody>
      </p:sp>
      <p:sp>
        <p:nvSpPr>
          <p:cNvPr id="21" name="Rectangle 20"/>
          <p:cNvSpPr/>
          <p:nvPr/>
        </p:nvSpPr>
        <p:spPr>
          <a:xfrm>
            <a:off x="296303" y="5039970"/>
            <a:ext cx="3824940" cy="523220"/>
          </a:xfrm>
          <a:prstGeom prst="rect">
            <a:avLst/>
          </a:prstGeom>
        </p:spPr>
        <p:txBody>
          <a:bodyPr wrap="square">
            <a:spAutoFit/>
          </a:bodyPr>
          <a:lstStyle/>
          <a:p>
            <a:pPr marL="236538" indent="-236538">
              <a:spcBef>
                <a:spcPts val="600"/>
              </a:spcBef>
              <a:spcAft>
                <a:spcPts val="500"/>
              </a:spcAft>
              <a:buFont typeface="Arial" charset="0"/>
              <a:buChar char="•"/>
            </a:pPr>
            <a:r>
              <a:rPr lang="en-US" sz="1400" dirty="0" smtClean="0">
                <a:solidFill>
                  <a:srgbClr val="FFFFFF">
                    <a:lumMod val="50000"/>
                  </a:srgbClr>
                </a:solidFill>
                <a:latin typeface="Arial"/>
              </a:rPr>
              <a:t>Funders are held </a:t>
            </a:r>
            <a:r>
              <a:rPr lang="en-US" sz="1400" b="1" dirty="0" smtClean="0">
                <a:solidFill>
                  <a:srgbClr val="FFFFFF">
                    <a:lumMod val="50000"/>
                  </a:srgbClr>
                </a:solidFill>
                <a:latin typeface="Arial"/>
              </a:rPr>
              <a:t>accountable to </a:t>
            </a:r>
            <a:r>
              <a:rPr lang="en-US" sz="1400" b="1" dirty="0">
                <a:solidFill>
                  <a:srgbClr val="FFFFFF">
                    <a:lumMod val="50000"/>
                  </a:srgbClr>
                </a:solidFill>
                <a:latin typeface="Arial"/>
              </a:rPr>
              <a:t>internal </a:t>
            </a:r>
            <a:r>
              <a:rPr lang="en-US" sz="1400" b="1" dirty="0" smtClean="0">
                <a:solidFill>
                  <a:srgbClr val="FFFFFF">
                    <a:lumMod val="50000"/>
                  </a:srgbClr>
                </a:solidFill>
                <a:latin typeface="Arial"/>
              </a:rPr>
              <a:t>stakeholders</a:t>
            </a:r>
            <a:r>
              <a:rPr lang="en-US" sz="1400" dirty="0" smtClean="0">
                <a:solidFill>
                  <a:srgbClr val="FFFFFF">
                    <a:lumMod val="50000"/>
                  </a:srgbClr>
                </a:solidFill>
                <a:latin typeface="Arial"/>
              </a:rPr>
              <a:t> (e.g., Board)</a:t>
            </a:r>
            <a:endParaRPr lang="en-GB" sz="1400" dirty="0">
              <a:solidFill>
                <a:srgbClr val="FFFFFF">
                  <a:lumMod val="50000"/>
                </a:srgbClr>
              </a:solidFill>
              <a:latin typeface="Arial"/>
            </a:endParaRPr>
          </a:p>
        </p:txBody>
      </p:sp>
      <p:sp>
        <p:nvSpPr>
          <p:cNvPr id="7" name="Rectangle 3"/>
          <p:cNvSpPr txBox="1">
            <a:spLocks noChangeArrowheads="1"/>
          </p:cNvSpPr>
          <p:nvPr/>
        </p:nvSpPr>
        <p:spPr bwMode="gray">
          <a:xfrm>
            <a:off x="4593266" y="1340768"/>
            <a:ext cx="4550734" cy="4752528"/>
          </a:xfrm>
          <a:prstGeom prst="rect">
            <a:avLst/>
          </a:prstGeom>
        </p:spPr>
        <p:txBody>
          <a:bodyPr/>
          <a:lstStyle/>
          <a:p>
            <a:pPr>
              <a:spcBef>
                <a:spcPts val="600"/>
              </a:spcBef>
              <a:spcAft>
                <a:spcPts val="500"/>
              </a:spcAft>
            </a:pPr>
            <a:r>
              <a:rPr lang="en-US" sz="1400" b="1" dirty="0">
                <a:solidFill>
                  <a:srgbClr val="000000"/>
                </a:solidFill>
                <a:latin typeface="Arial"/>
              </a:rPr>
              <a:t>In a collective impact context, funders shift their mindset to an “adaptive” approach more aligned with complex issues:</a:t>
            </a:r>
            <a:endParaRPr lang="en-GB" sz="1400" b="1" dirty="0">
              <a:solidFill>
                <a:srgbClr val="000000"/>
              </a:solidFill>
              <a:latin typeface="Arial"/>
            </a:endParaRPr>
          </a:p>
        </p:txBody>
      </p:sp>
      <p:sp>
        <p:nvSpPr>
          <p:cNvPr id="18" name="Rectangle 3"/>
          <p:cNvSpPr txBox="1">
            <a:spLocks noChangeArrowheads="1"/>
          </p:cNvSpPr>
          <p:nvPr/>
        </p:nvSpPr>
        <p:spPr bwMode="gray">
          <a:xfrm>
            <a:off x="4572000" y="2133600"/>
            <a:ext cx="4550734" cy="472681"/>
          </a:xfrm>
          <a:prstGeom prst="rect">
            <a:avLst/>
          </a:prstGeom>
        </p:spPr>
        <p:txBody>
          <a:bodyPr/>
          <a:lstStyle/>
          <a:p>
            <a:pPr marL="236538" indent="-236538">
              <a:spcBef>
                <a:spcPts val="1200"/>
              </a:spcBef>
              <a:spcAft>
                <a:spcPts val="500"/>
              </a:spcAft>
              <a:buFont typeface="Arial" charset="0"/>
              <a:buChar char="•"/>
            </a:pPr>
            <a:r>
              <a:rPr lang="en-US" sz="1400" dirty="0">
                <a:solidFill>
                  <a:srgbClr val="000000"/>
                </a:solidFill>
                <a:latin typeface="Arial"/>
              </a:rPr>
              <a:t>Funders </a:t>
            </a:r>
            <a:r>
              <a:rPr lang="en-US" sz="1400" b="1" dirty="0">
                <a:solidFill>
                  <a:srgbClr val="000000"/>
                </a:solidFill>
                <a:latin typeface="Arial"/>
              </a:rPr>
              <a:t>co-create</a:t>
            </a:r>
            <a:r>
              <a:rPr lang="en-US" sz="1400" dirty="0">
                <a:solidFill>
                  <a:srgbClr val="000000"/>
                </a:solidFill>
                <a:latin typeface="Arial"/>
              </a:rPr>
              <a:t> </a:t>
            </a:r>
            <a:r>
              <a:rPr lang="en-US" sz="1400" b="1" dirty="0">
                <a:solidFill>
                  <a:srgbClr val="000000"/>
                </a:solidFill>
                <a:latin typeface="Arial"/>
              </a:rPr>
              <a:t>strategy</a:t>
            </a:r>
            <a:r>
              <a:rPr lang="en-US" sz="1400" dirty="0">
                <a:solidFill>
                  <a:srgbClr val="000000"/>
                </a:solidFill>
                <a:latin typeface="Arial"/>
              </a:rPr>
              <a:t> with other key stakeholders</a:t>
            </a:r>
          </a:p>
        </p:txBody>
      </p:sp>
      <p:sp>
        <p:nvSpPr>
          <p:cNvPr id="22" name="Rectangle 21"/>
          <p:cNvSpPr/>
          <p:nvPr/>
        </p:nvSpPr>
        <p:spPr>
          <a:xfrm>
            <a:off x="4572000" y="4491677"/>
            <a:ext cx="4343400" cy="523220"/>
          </a:xfrm>
          <a:prstGeom prst="rect">
            <a:avLst/>
          </a:prstGeom>
        </p:spPr>
        <p:txBody>
          <a:bodyPr wrap="square">
            <a:spAutoFit/>
          </a:bodyPr>
          <a:lstStyle/>
          <a:p>
            <a:pPr marL="236538" indent="-236538">
              <a:spcBef>
                <a:spcPts val="600"/>
              </a:spcBef>
              <a:spcAft>
                <a:spcPts val="500"/>
              </a:spcAft>
              <a:buFont typeface="Arial" charset="0"/>
              <a:buChar char="•"/>
            </a:pPr>
            <a:r>
              <a:rPr lang="en-US" sz="1400" dirty="0">
                <a:solidFill>
                  <a:srgbClr val="000000"/>
                </a:solidFill>
                <a:latin typeface="Arial"/>
              </a:rPr>
              <a:t>Funders </a:t>
            </a:r>
            <a:r>
              <a:rPr lang="en-US" sz="1400" b="1" dirty="0">
                <a:solidFill>
                  <a:srgbClr val="000000"/>
                </a:solidFill>
                <a:latin typeface="Arial"/>
              </a:rPr>
              <a:t>evaluate progress towards a social goal</a:t>
            </a:r>
            <a:r>
              <a:rPr lang="en-US" sz="1400" dirty="0">
                <a:solidFill>
                  <a:srgbClr val="000000"/>
                </a:solidFill>
                <a:latin typeface="Arial"/>
              </a:rPr>
              <a:t> and degree of contribution to its solution</a:t>
            </a:r>
          </a:p>
        </p:txBody>
      </p:sp>
      <p:sp>
        <p:nvSpPr>
          <p:cNvPr id="24" name="Rectangle 23"/>
          <p:cNvSpPr/>
          <p:nvPr/>
        </p:nvSpPr>
        <p:spPr>
          <a:xfrm>
            <a:off x="4572000" y="3943384"/>
            <a:ext cx="4572000" cy="523220"/>
          </a:xfrm>
          <a:prstGeom prst="rect">
            <a:avLst/>
          </a:prstGeom>
        </p:spPr>
        <p:txBody>
          <a:bodyPr>
            <a:spAutoFit/>
          </a:bodyPr>
          <a:lstStyle/>
          <a:p>
            <a:pPr marL="236538" indent="-236538">
              <a:spcBef>
                <a:spcPts val="1200"/>
              </a:spcBef>
              <a:spcAft>
                <a:spcPts val="500"/>
              </a:spcAft>
              <a:buFont typeface="Arial" charset="0"/>
              <a:buChar char="•"/>
            </a:pPr>
            <a:r>
              <a:rPr lang="en-US" sz="1400" dirty="0">
                <a:solidFill>
                  <a:srgbClr val="000000"/>
                </a:solidFill>
                <a:latin typeface="Arial"/>
              </a:rPr>
              <a:t>Funders </a:t>
            </a:r>
            <a:r>
              <a:rPr lang="en-US" sz="1400" b="1" dirty="0">
                <a:solidFill>
                  <a:srgbClr val="000000"/>
                </a:solidFill>
                <a:latin typeface="Arial"/>
              </a:rPr>
              <a:t>build the capacity of multiple organizations </a:t>
            </a:r>
            <a:r>
              <a:rPr lang="en-US" sz="1400" dirty="0">
                <a:solidFill>
                  <a:srgbClr val="000000"/>
                </a:solidFill>
                <a:latin typeface="Arial"/>
              </a:rPr>
              <a:t>to work together </a:t>
            </a:r>
          </a:p>
        </p:txBody>
      </p:sp>
      <p:sp>
        <p:nvSpPr>
          <p:cNvPr id="26" name="Rectangle 25"/>
          <p:cNvSpPr/>
          <p:nvPr/>
        </p:nvSpPr>
        <p:spPr>
          <a:xfrm>
            <a:off x="4572000" y="2631354"/>
            <a:ext cx="4419600" cy="738664"/>
          </a:xfrm>
          <a:prstGeom prst="rect">
            <a:avLst/>
          </a:prstGeom>
        </p:spPr>
        <p:txBody>
          <a:bodyPr wrap="square">
            <a:spAutoFit/>
          </a:bodyPr>
          <a:lstStyle/>
          <a:p>
            <a:pPr marL="236538" indent="-236538">
              <a:spcBef>
                <a:spcPts val="1200"/>
              </a:spcBef>
              <a:spcAft>
                <a:spcPts val="500"/>
              </a:spcAft>
              <a:buFont typeface="Arial" charset="0"/>
              <a:buChar char="•"/>
            </a:pPr>
            <a:r>
              <a:rPr lang="en-US" sz="1400" dirty="0">
                <a:solidFill>
                  <a:srgbClr val="000000"/>
                </a:solidFill>
                <a:latin typeface="Arial"/>
              </a:rPr>
              <a:t>Funders fund a long-term process of change around a specific problem in active collaboration with </a:t>
            </a:r>
            <a:r>
              <a:rPr lang="en-US" sz="1400" b="1" dirty="0">
                <a:solidFill>
                  <a:srgbClr val="000000"/>
                </a:solidFill>
                <a:latin typeface="Arial"/>
              </a:rPr>
              <a:t>many organizations within a larger system</a:t>
            </a:r>
          </a:p>
        </p:txBody>
      </p:sp>
      <p:sp>
        <p:nvSpPr>
          <p:cNvPr id="23" name="Rectangle 22"/>
          <p:cNvSpPr/>
          <p:nvPr/>
        </p:nvSpPr>
        <p:spPr>
          <a:xfrm>
            <a:off x="4572000" y="5039970"/>
            <a:ext cx="4343400" cy="523220"/>
          </a:xfrm>
          <a:prstGeom prst="rect">
            <a:avLst/>
          </a:prstGeom>
        </p:spPr>
        <p:txBody>
          <a:bodyPr wrap="square">
            <a:spAutoFit/>
          </a:bodyPr>
          <a:lstStyle/>
          <a:p>
            <a:pPr marL="236538" indent="-236538">
              <a:spcBef>
                <a:spcPts val="600"/>
              </a:spcBef>
              <a:spcAft>
                <a:spcPts val="500"/>
              </a:spcAft>
              <a:buFont typeface="Arial" charset="0"/>
              <a:buChar char="•"/>
            </a:pPr>
            <a:r>
              <a:rPr lang="en-US" sz="1400" dirty="0">
                <a:solidFill>
                  <a:srgbClr val="000000"/>
                </a:solidFill>
                <a:latin typeface="Arial"/>
              </a:rPr>
              <a:t>Funders are </a:t>
            </a:r>
            <a:r>
              <a:rPr lang="en-US" sz="1400" b="1" dirty="0">
                <a:solidFill>
                  <a:srgbClr val="000000"/>
                </a:solidFill>
                <a:latin typeface="Arial"/>
              </a:rPr>
              <a:t>held jointly accountable for achievement of </a:t>
            </a:r>
            <a:r>
              <a:rPr lang="en-US" sz="1400" b="1" dirty="0" smtClean="0">
                <a:solidFill>
                  <a:srgbClr val="000000"/>
                </a:solidFill>
                <a:latin typeface="Arial"/>
              </a:rPr>
              <a:t>goals </a:t>
            </a:r>
            <a:r>
              <a:rPr lang="en-US" sz="1400" dirty="0">
                <a:solidFill>
                  <a:srgbClr val="000000"/>
                </a:solidFill>
                <a:latin typeface="Arial"/>
              </a:rPr>
              <a:t>developed as part of effort</a:t>
            </a:r>
            <a:endParaRPr lang="en-GB" sz="1400" dirty="0">
              <a:solidFill>
                <a:srgbClr val="000000"/>
              </a:solidFill>
              <a:latin typeface="Arial"/>
            </a:endParaRPr>
          </a:p>
        </p:txBody>
      </p:sp>
      <p:sp>
        <p:nvSpPr>
          <p:cNvPr id="28" name="Rectangle 27"/>
          <p:cNvSpPr/>
          <p:nvPr/>
        </p:nvSpPr>
        <p:spPr>
          <a:xfrm>
            <a:off x="296303" y="3395091"/>
            <a:ext cx="3824940" cy="523220"/>
          </a:xfrm>
          <a:prstGeom prst="rect">
            <a:avLst/>
          </a:prstGeom>
        </p:spPr>
        <p:txBody>
          <a:bodyPr wrap="square">
            <a:spAutoFit/>
          </a:bodyPr>
          <a:lstStyle/>
          <a:p>
            <a:pPr marL="236538" indent="-236538">
              <a:spcBef>
                <a:spcPts val="600"/>
              </a:spcBef>
              <a:spcAft>
                <a:spcPts val="500"/>
              </a:spcAft>
              <a:buFont typeface="Arial" charset="0"/>
              <a:buChar char="•"/>
            </a:pPr>
            <a:r>
              <a:rPr lang="en-US" sz="1400" dirty="0">
                <a:solidFill>
                  <a:srgbClr val="FFFFFF">
                    <a:lumMod val="50000"/>
                  </a:srgbClr>
                </a:solidFill>
                <a:latin typeface="Arial"/>
              </a:rPr>
              <a:t>Funders </a:t>
            </a:r>
            <a:r>
              <a:rPr lang="en-US" sz="1400" b="1" dirty="0" smtClean="0">
                <a:solidFill>
                  <a:srgbClr val="FFFFFF">
                    <a:lumMod val="50000"/>
                  </a:srgbClr>
                </a:solidFill>
                <a:latin typeface="Arial"/>
              </a:rPr>
              <a:t>pre-determine approaches </a:t>
            </a:r>
            <a:r>
              <a:rPr lang="en-US" sz="1400" dirty="0" smtClean="0">
                <a:solidFill>
                  <a:srgbClr val="FFFFFF">
                    <a:lumMod val="50000"/>
                  </a:srgbClr>
                </a:solidFill>
                <a:latin typeface="Arial"/>
              </a:rPr>
              <a:t>to get to the desired outcome</a:t>
            </a:r>
            <a:endParaRPr lang="en-GB" sz="1400" b="1" dirty="0">
              <a:solidFill>
                <a:srgbClr val="FFFFFF">
                  <a:lumMod val="50000"/>
                </a:srgbClr>
              </a:solidFill>
              <a:latin typeface="Arial"/>
            </a:endParaRPr>
          </a:p>
        </p:txBody>
      </p:sp>
      <p:sp>
        <p:nvSpPr>
          <p:cNvPr id="29" name="Rectangle 28"/>
          <p:cNvSpPr/>
          <p:nvPr/>
        </p:nvSpPr>
        <p:spPr>
          <a:xfrm>
            <a:off x="4572000" y="3395091"/>
            <a:ext cx="4267200" cy="523220"/>
          </a:xfrm>
          <a:prstGeom prst="rect">
            <a:avLst/>
          </a:prstGeom>
        </p:spPr>
        <p:txBody>
          <a:bodyPr wrap="square">
            <a:spAutoFit/>
          </a:bodyPr>
          <a:lstStyle/>
          <a:p>
            <a:pPr marL="236538" indent="-236538">
              <a:spcBef>
                <a:spcPts val="600"/>
              </a:spcBef>
              <a:spcAft>
                <a:spcPts val="500"/>
              </a:spcAft>
              <a:buFont typeface="Arial" charset="0"/>
              <a:buChar char="•"/>
            </a:pPr>
            <a:r>
              <a:rPr lang="en-US" sz="1400" dirty="0" smtClean="0">
                <a:solidFill>
                  <a:srgbClr val="000000"/>
                </a:solidFill>
                <a:latin typeface="Arial"/>
              </a:rPr>
              <a:t>Funders </a:t>
            </a:r>
            <a:r>
              <a:rPr lang="en-US" sz="1400" b="1" dirty="0">
                <a:solidFill>
                  <a:srgbClr val="000000"/>
                </a:solidFill>
                <a:latin typeface="Arial"/>
              </a:rPr>
              <a:t>must be flexible and adaptive</a:t>
            </a:r>
            <a:r>
              <a:rPr lang="en-US" sz="1400" dirty="0">
                <a:solidFill>
                  <a:srgbClr val="000000"/>
                </a:solidFill>
                <a:latin typeface="Arial"/>
              </a:rPr>
              <a:t> </a:t>
            </a:r>
            <a:r>
              <a:rPr lang="en-US" sz="1400" dirty="0" smtClean="0">
                <a:solidFill>
                  <a:srgbClr val="000000"/>
                </a:solidFill>
                <a:latin typeface="Arial"/>
              </a:rPr>
              <a:t>to get to the intended outcome with stakeholders</a:t>
            </a:r>
            <a:endParaRPr lang="en-GB" sz="1400" dirty="0">
              <a:solidFill>
                <a:srgbClr val="000000"/>
              </a:solidFill>
              <a:latin typeface="Arial"/>
            </a:endParaRPr>
          </a:p>
        </p:txBody>
      </p:sp>
      <p:sp>
        <p:nvSpPr>
          <p:cNvPr id="30" name="Rectangle 29"/>
          <p:cNvSpPr/>
          <p:nvPr/>
        </p:nvSpPr>
        <p:spPr>
          <a:xfrm>
            <a:off x="296303" y="5588261"/>
            <a:ext cx="3915304" cy="738664"/>
          </a:xfrm>
          <a:prstGeom prst="rect">
            <a:avLst/>
          </a:prstGeom>
        </p:spPr>
        <p:txBody>
          <a:bodyPr wrap="square">
            <a:spAutoFit/>
          </a:bodyPr>
          <a:lstStyle/>
          <a:p>
            <a:pPr marL="236538" indent="-236538">
              <a:spcBef>
                <a:spcPts val="600"/>
              </a:spcBef>
              <a:spcAft>
                <a:spcPts val="500"/>
              </a:spcAft>
              <a:buFont typeface="Arial" charset="0"/>
              <a:buChar char="•"/>
            </a:pPr>
            <a:r>
              <a:rPr lang="en-US" sz="1400" b="1" dirty="0">
                <a:solidFill>
                  <a:srgbClr val="FFFFFF">
                    <a:lumMod val="50000"/>
                  </a:srgbClr>
                </a:solidFill>
                <a:latin typeface="Arial"/>
              </a:rPr>
              <a:t>Funders</a:t>
            </a:r>
            <a:r>
              <a:rPr lang="en-US" sz="1400" dirty="0">
                <a:solidFill>
                  <a:srgbClr val="FFFFFF">
                    <a:lumMod val="50000"/>
                  </a:srgbClr>
                </a:solidFill>
                <a:latin typeface="Arial"/>
              </a:rPr>
              <a:t> work independently and </a:t>
            </a:r>
            <a:r>
              <a:rPr lang="en-US" sz="1400" b="1" dirty="0" smtClean="0">
                <a:solidFill>
                  <a:srgbClr val="FFFFFF">
                    <a:lumMod val="50000"/>
                  </a:srgbClr>
                </a:solidFill>
                <a:latin typeface="Arial"/>
              </a:rPr>
              <a:t>don’t always coordinate </a:t>
            </a:r>
            <a:r>
              <a:rPr lang="en-US" sz="1400" dirty="0">
                <a:solidFill>
                  <a:srgbClr val="FFFFFF">
                    <a:lumMod val="50000"/>
                  </a:srgbClr>
                </a:solidFill>
                <a:latin typeface="Arial"/>
              </a:rPr>
              <a:t>their actions with other funders</a:t>
            </a:r>
            <a:endParaRPr lang="en-GB" sz="1400" dirty="0">
              <a:solidFill>
                <a:srgbClr val="FFFFFF">
                  <a:lumMod val="50000"/>
                </a:srgbClr>
              </a:solidFill>
              <a:latin typeface="Arial"/>
            </a:endParaRPr>
          </a:p>
        </p:txBody>
      </p:sp>
      <p:sp>
        <p:nvSpPr>
          <p:cNvPr id="31" name="Rectangle 30"/>
          <p:cNvSpPr/>
          <p:nvPr/>
        </p:nvSpPr>
        <p:spPr>
          <a:xfrm>
            <a:off x="4572000" y="5588261"/>
            <a:ext cx="4343400" cy="523220"/>
          </a:xfrm>
          <a:prstGeom prst="rect">
            <a:avLst/>
          </a:prstGeom>
        </p:spPr>
        <p:txBody>
          <a:bodyPr wrap="square">
            <a:spAutoFit/>
          </a:bodyPr>
          <a:lstStyle/>
          <a:p>
            <a:pPr marL="236538" indent="-236538">
              <a:spcBef>
                <a:spcPts val="0"/>
              </a:spcBef>
              <a:spcAft>
                <a:spcPts val="500"/>
              </a:spcAft>
              <a:buFont typeface="Arial" charset="0"/>
              <a:buChar char="•"/>
            </a:pPr>
            <a:r>
              <a:rPr lang="en-US" sz="1400" b="1" dirty="0">
                <a:solidFill>
                  <a:srgbClr val="000000"/>
                </a:solidFill>
                <a:latin typeface="Arial"/>
              </a:rPr>
              <a:t>Funders</a:t>
            </a:r>
            <a:r>
              <a:rPr lang="en-US" sz="1400" dirty="0">
                <a:solidFill>
                  <a:srgbClr val="000000"/>
                </a:solidFill>
                <a:latin typeface="Arial"/>
              </a:rPr>
              <a:t> actively </a:t>
            </a:r>
            <a:r>
              <a:rPr lang="en-US" sz="1400" b="1" dirty="0">
                <a:solidFill>
                  <a:srgbClr val="000000"/>
                </a:solidFill>
                <a:latin typeface="Arial"/>
              </a:rPr>
              <a:t>coordinate</a:t>
            </a:r>
            <a:r>
              <a:rPr lang="en-US" sz="1400" dirty="0">
                <a:solidFill>
                  <a:srgbClr val="000000"/>
                </a:solidFill>
                <a:latin typeface="Arial"/>
              </a:rPr>
              <a:t> their action and share lessons learned</a:t>
            </a:r>
            <a:endParaRPr lang="en-GB" sz="1400" dirty="0">
              <a:solidFill>
                <a:srgbClr val="000000"/>
              </a:solidFill>
              <a:latin typeface="Arial"/>
            </a:endParaRPr>
          </a:p>
        </p:txBody>
      </p:sp>
    </p:spTree>
    <p:extLst>
      <p:ext uri="{BB962C8B-B14F-4D97-AF65-F5344CB8AC3E}">
        <p14:creationId xmlns:p14="http://schemas.microsoft.com/office/powerpoint/2010/main" val="39574957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347" y="526689"/>
            <a:ext cx="8673306" cy="659534"/>
          </a:xfrm>
        </p:spPr>
        <p:txBody>
          <a:bodyPr/>
          <a:lstStyle/>
          <a:p>
            <a:r>
              <a:rPr lang="en-US" dirty="0"/>
              <a:t>Funders </a:t>
            </a:r>
            <a:r>
              <a:rPr lang="en-US" dirty="0" smtClean="0"/>
              <a:t>Can Engage in Collective </a:t>
            </a:r>
            <a:r>
              <a:rPr lang="en-US" dirty="0"/>
              <a:t>Impact </a:t>
            </a:r>
            <a:r>
              <a:rPr lang="en-US" dirty="0" smtClean="0"/>
              <a:t>Efforts in a Number of Ways</a:t>
            </a:r>
            <a:endParaRPr lang="en-US" dirty="0"/>
          </a:p>
        </p:txBody>
      </p:sp>
      <p:sp>
        <p:nvSpPr>
          <p:cNvPr id="5" name="Text Placeholder 4"/>
          <p:cNvSpPr>
            <a:spLocks noGrp="1"/>
          </p:cNvSpPr>
          <p:nvPr>
            <p:ph type="body" sz="quarter" idx="13"/>
          </p:nvPr>
        </p:nvSpPr>
        <p:spPr/>
        <p:txBody>
          <a:bodyPr/>
          <a:lstStyle/>
          <a:p>
            <a:r>
              <a:rPr lang="en-US" dirty="0"/>
              <a:t>Types of Funder </a:t>
            </a:r>
            <a:r>
              <a:rPr lang="en-US" dirty="0" smtClean="0"/>
              <a:t>Roles</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530199982"/>
              </p:ext>
            </p:extLst>
          </p:nvPr>
        </p:nvGraphicFramePr>
        <p:xfrm>
          <a:off x="457200" y="1371600"/>
          <a:ext cx="8259073" cy="4572000"/>
        </p:xfrm>
        <a:graphic>
          <a:graphicData uri="http://schemas.openxmlformats.org/drawingml/2006/table">
            <a:tbl>
              <a:tblPr firstRow="1" bandRow="1">
                <a:tableStyleId>{2D5ABB26-0587-4C30-8999-92F81FD0307C}</a:tableStyleId>
              </a:tblPr>
              <a:tblGrid>
                <a:gridCol w="1600200"/>
                <a:gridCol w="4114800"/>
                <a:gridCol w="2544073"/>
              </a:tblGrid>
              <a:tr h="551773">
                <a:tc>
                  <a:txBody>
                    <a:bodyPr/>
                    <a:lstStyle/>
                    <a:p>
                      <a:pPr algn="ctr"/>
                      <a:r>
                        <a:rPr lang="en-GB" sz="1400" b="1" dirty="0" smtClean="0">
                          <a:solidFill>
                            <a:schemeClr val="bg1"/>
                          </a:solidFill>
                        </a:rPr>
                        <a:t>Sample Funder Role</a:t>
                      </a:r>
                      <a:endParaRPr lang="en-GB" sz="1400" b="1" dirty="0">
                        <a:solidFill>
                          <a:schemeClr val="bg1"/>
                        </a:solidFill>
                      </a:endParaRPr>
                    </a:p>
                  </a:txBody>
                  <a:tcPr anchor="ctr">
                    <a:lnR w="12700" cap="flat" cmpd="sng" algn="ctr">
                      <a:solidFill>
                        <a:schemeClr val="bg1"/>
                      </a:solidFill>
                      <a:prstDash val="solid"/>
                      <a:round/>
                      <a:headEnd type="none" w="med" len="med"/>
                      <a:tailEnd type="none" w="med" len="med"/>
                    </a:lnR>
                    <a:lnB w="28575" cap="flat" cmpd="sng" algn="ctr">
                      <a:solidFill>
                        <a:schemeClr val="tx2"/>
                      </a:solidFill>
                      <a:prstDash val="solid"/>
                      <a:round/>
                      <a:headEnd type="none" w="med" len="med"/>
                      <a:tailEnd type="none" w="med" len="med"/>
                    </a:lnB>
                    <a:solidFill>
                      <a:schemeClr val="tx2"/>
                    </a:solidFill>
                  </a:tcPr>
                </a:tc>
                <a:tc>
                  <a:txBody>
                    <a:bodyPr/>
                    <a:lstStyle/>
                    <a:p>
                      <a:pPr marL="0" indent="0" algn="ctr">
                        <a:buFont typeface="Arial" pitchFamily="34" charset="0"/>
                        <a:buNone/>
                      </a:pPr>
                      <a:r>
                        <a:rPr lang="en-US" sz="1400" b="1" dirty="0" smtClean="0">
                          <a:solidFill>
                            <a:schemeClr val="bg1"/>
                          </a:solidFill>
                        </a:rPr>
                        <a:t>Description</a:t>
                      </a:r>
                      <a:endParaRPr lang="en-US" sz="14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tx2"/>
                      </a:solidFill>
                      <a:prstDash val="solid"/>
                      <a:round/>
                      <a:headEnd type="none" w="med" len="med"/>
                      <a:tailEnd type="none" w="med" len="med"/>
                    </a:lnB>
                    <a:solidFill>
                      <a:schemeClr val="tx2"/>
                    </a:solidFill>
                  </a:tcPr>
                </a:tc>
                <a:tc>
                  <a:txBody>
                    <a:bodyPr/>
                    <a:lstStyle/>
                    <a:p>
                      <a:pPr marL="0" indent="0" algn="ctr">
                        <a:buFont typeface="Arial" pitchFamily="34" charset="0"/>
                        <a:buNone/>
                      </a:pPr>
                      <a:r>
                        <a:rPr lang="en-US" sz="1400" b="1" dirty="0" smtClean="0">
                          <a:solidFill>
                            <a:schemeClr val="bg1"/>
                          </a:solidFill>
                        </a:rPr>
                        <a:t>Examples</a:t>
                      </a:r>
                      <a:endParaRPr lang="en-US" sz="1400" b="1" dirty="0">
                        <a:solidFill>
                          <a:schemeClr val="bg1"/>
                        </a:solidFill>
                      </a:endParaRPr>
                    </a:p>
                  </a:txBody>
                  <a:tcPr anchor="ctr">
                    <a:lnL w="12700" cap="flat" cmpd="sng" algn="ctr">
                      <a:solidFill>
                        <a:schemeClr val="bg1"/>
                      </a:solidFill>
                      <a:prstDash val="solid"/>
                      <a:round/>
                      <a:headEnd type="none" w="med" len="med"/>
                      <a:tailEnd type="none" w="med" len="med"/>
                    </a:lnL>
                    <a:lnB w="28575" cap="flat" cmpd="sng" algn="ctr">
                      <a:solidFill>
                        <a:schemeClr val="tx2"/>
                      </a:solidFill>
                      <a:prstDash val="solid"/>
                      <a:round/>
                      <a:headEnd type="none" w="med" len="med"/>
                      <a:tailEnd type="none" w="med" len="med"/>
                    </a:lnB>
                    <a:solidFill>
                      <a:schemeClr val="tx2"/>
                    </a:solidFill>
                  </a:tcPr>
                </a:tc>
              </a:tr>
              <a:tr h="1471395">
                <a:tc>
                  <a:txBody>
                    <a:bodyPr/>
                    <a:lstStyle/>
                    <a:p>
                      <a:pPr algn="ctr"/>
                      <a:r>
                        <a:rPr lang="en-US" sz="1600" b="1" dirty="0" smtClean="0"/>
                        <a:t>Catalyst</a:t>
                      </a:r>
                      <a:endParaRPr lang="en-US" sz="1600" b="1" dirty="0"/>
                    </a:p>
                  </a:txBody>
                  <a:tcPr anchor="ct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Funder initiates collective impact strategy as champion, financier, and convener, potentially</a:t>
                      </a:r>
                      <a:r>
                        <a:rPr lang="en-US" sz="1600" baseline="0" dirty="0" smtClean="0"/>
                        <a:t> playing a key role in attracting resources throughout the effort</a:t>
                      </a:r>
                      <a:endParaRPr lang="en-US" sz="1600" dirty="0" smtClean="0"/>
                    </a:p>
                  </a:txBody>
                  <a:tcPr anchor="ct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c>
                  <a:txBody>
                    <a:bodyPr/>
                    <a:lstStyle/>
                    <a:p>
                      <a:pPr marL="171450" indent="-171450">
                        <a:buFont typeface="Arial" pitchFamily="34" charset="0"/>
                        <a:buChar char="•"/>
                      </a:pPr>
                      <a:endParaRPr lang="en-US" sz="1400" dirty="0"/>
                    </a:p>
                  </a:txBody>
                  <a:tcP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r>
              <a:tr h="1253432">
                <a:tc>
                  <a:txBody>
                    <a:bodyPr/>
                    <a:lstStyle/>
                    <a:p>
                      <a:pPr algn="ctr"/>
                      <a:r>
                        <a:rPr lang="en-US" sz="1600" b="1" dirty="0" smtClean="0"/>
                        <a:t>Backbone Organization</a:t>
                      </a:r>
                      <a:endParaRPr lang="en-US" sz="1600" b="1" dirty="0"/>
                    </a:p>
                  </a:txBody>
                  <a:tcPr anchor="ct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c>
                  <a:txBody>
                    <a:bodyPr/>
                    <a:lstStyle/>
                    <a:p>
                      <a:pPr marL="171450" indent="-171450">
                        <a:buFont typeface="Arial" pitchFamily="34" charset="0"/>
                        <a:buChar char="•"/>
                      </a:pPr>
                      <a:r>
                        <a:rPr lang="en-US" sz="1600" dirty="0" smtClean="0"/>
                        <a:t>Funder</a:t>
                      </a:r>
                      <a:r>
                        <a:rPr lang="en-US" sz="1600" baseline="0" dirty="0" smtClean="0"/>
                        <a:t> organizes and coordinates the actions of cross-sector stakeholders to advance collective impact effort</a:t>
                      </a:r>
                      <a:endParaRPr lang="en-US" sz="1600" dirty="0"/>
                    </a:p>
                  </a:txBody>
                  <a:tcPr anchor="ct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c>
                  <a:txBody>
                    <a:bodyPr/>
                    <a:lstStyle/>
                    <a:p>
                      <a:pPr marL="171450" indent="-171450">
                        <a:buFont typeface="Arial" pitchFamily="34" charset="0"/>
                        <a:buChar char="•"/>
                      </a:pPr>
                      <a:endParaRPr lang="en-US" sz="1400" dirty="0" smtClean="0"/>
                    </a:p>
                  </a:txBody>
                  <a:tcP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r>
              <a:tr h="1295400">
                <a:tc>
                  <a:txBody>
                    <a:bodyPr/>
                    <a:lstStyle/>
                    <a:p>
                      <a:pPr algn="ctr"/>
                      <a:r>
                        <a:rPr lang="en-US" sz="1600" b="1" dirty="0" smtClean="0"/>
                        <a:t>Participant</a:t>
                      </a:r>
                      <a:endParaRPr lang="en-US" sz="1600" b="1" dirty="0"/>
                    </a:p>
                  </a:txBody>
                  <a:tcPr anchor="ct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c>
                  <a:txBody>
                    <a:bodyPr/>
                    <a:lstStyle/>
                    <a:p>
                      <a:pPr marL="171450" indent="-171450">
                        <a:buFont typeface="Arial" pitchFamily="34" charset="0"/>
                        <a:buChar char="•"/>
                      </a:pPr>
                      <a:r>
                        <a:rPr lang="en-US" sz="1600" dirty="0" smtClean="0"/>
                        <a:t>Funder actively</a:t>
                      </a:r>
                      <a:r>
                        <a:rPr lang="en-US" sz="1600" baseline="0" dirty="0" smtClean="0"/>
                        <a:t> participates in collective impact effort, and aligns funding and measurement to the effort</a:t>
                      </a:r>
                    </a:p>
                  </a:txBody>
                  <a:tcPr anchor="ct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c>
                  <a:txBody>
                    <a:bodyPr/>
                    <a:lstStyle/>
                    <a:p>
                      <a:pPr marL="171450" indent="-171450">
                        <a:buFont typeface="Arial" pitchFamily="34" charset="0"/>
                        <a:buChar char="•"/>
                      </a:pPr>
                      <a:endParaRPr lang="en-US" sz="1400" dirty="0"/>
                    </a:p>
                  </a:txBody>
                  <a:tcP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tcPr>
                </a:tc>
              </a:tr>
            </a:tbl>
          </a:graphicData>
        </a:graphic>
      </p:graphicFrame>
      <p:pic>
        <p:nvPicPr>
          <p:cNvPr id="11" name="Picture 2" descr="Tow Foundation Ho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42742" y="1981200"/>
            <a:ext cx="2191657" cy="572578"/>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algary Homeless Foundati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6999" y="3505200"/>
            <a:ext cx="2057399" cy="551362"/>
          </a:xfrm>
          <a:prstGeom prst="rect">
            <a:avLst/>
          </a:prstGeom>
          <a:solidFill>
            <a:schemeClr val="bg1"/>
          </a:solidFill>
        </p:spPr>
      </p:pic>
      <p:pic>
        <p:nvPicPr>
          <p:cNvPr id="12" name="Picture 2" descr="Bill &amp; Melinda Gates Foundatio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2743200"/>
            <a:ext cx="2253307" cy="472722"/>
          </a:xfrm>
          <a:prstGeom prst="rect">
            <a:avLst/>
          </a:prstGeom>
          <a:solidFill>
            <a:schemeClr val="bg1"/>
          </a:solidFill>
          <a:extLst/>
        </p:spPr>
      </p:pic>
      <p:sp>
        <p:nvSpPr>
          <p:cNvPr id="3" name="AutoShape 4" descr="The Seattle Found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6391" name="Picture 7" descr="The Seattle Foundatio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5575" y="-136525"/>
            <a:ext cx="28575" cy="28575"/>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custDataLst>
              <p:tags r:id="rId1"/>
            </p:custDataLst>
          </p:nvPr>
        </p:nvSpPr>
        <p:spPr>
          <a:xfrm>
            <a:off x="0" y="6627168"/>
            <a:ext cx="9186532" cy="230832"/>
          </a:xfrm>
          <a:prstGeom prst="rect">
            <a:avLst/>
          </a:prstGeom>
          <a:noFill/>
        </p:spPr>
        <p:txBody>
          <a:bodyPr wrap="square" rtlCol="0">
            <a:spAutoFit/>
          </a:bodyPr>
          <a:lstStyle/>
          <a:p>
            <a:pPr>
              <a:spcAft>
                <a:spcPts val="400"/>
              </a:spcAft>
            </a:pPr>
            <a:r>
              <a:rPr lang="en-US" sz="900" dirty="0" smtClean="0">
                <a:latin typeface="+mj-lt"/>
              </a:rPr>
              <a:t>Source: FSG Interviews and Analysis</a:t>
            </a:r>
            <a:endParaRPr lang="en-US" sz="900" dirty="0">
              <a:latin typeface="+mj-lt"/>
            </a:endParaRPr>
          </a:p>
        </p:txBody>
      </p:sp>
      <p:pic>
        <p:nvPicPr>
          <p:cNvPr id="14" name="Picture 6"/>
          <p:cNvPicPr>
            <a:picLocks noChangeAspect="1" noChangeArrowheads="1"/>
          </p:cNvPicPr>
          <p:nvPr>
            <p:custDataLst>
              <p:tags r:id="rId2"/>
            </p:custDataLst>
          </p:nvPr>
        </p:nvPicPr>
        <p:blipFill rotWithShape="1">
          <a:blip r:embed="rId10" cstate="print">
            <a:extLst>
              <a:ext uri="{28A0092B-C50C-407E-A947-70E740481C1C}">
                <a14:useLocalDpi xmlns:a14="http://schemas.microsoft.com/office/drawing/2010/main" val="0"/>
              </a:ext>
            </a:extLst>
          </a:blip>
          <a:srcRect t="37398" b="38969"/>
          <a:stretch/>
        </p:blipFill>
        <p:spPr bwMode="auto">
          <a:xfrm>
            <a:off x="6477000" y="4114800"/>
            <a:ext cx="1981200" cy="399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2" name="Picture 2" descr="http://www.collegespark.org/site/image/white_logo.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33679" y="5334000"/>
            <a:ext cx="2163031" cy="507234"/>
          </a:xfrm>
          <a:prstGeom prst="rect">
            <a:avLst/>
          </a:prstGeom>
          <a:solidFill>
            <a:schemeClr val="tx2"/>
          </a:solidFill>
        </p:spPr>
      </p:pic>
      <p:sp>
        <p:nvSpPr>
          <p:cNvPr id="15" name="Text Placeholder 3"/>
          <p:cNvSpPr>
            <a:spLocks noGrp="1"/>
          </p:cNvSpPr>
          <p:nvPr>
            <p:ph type="body" sz="quarter" idx="12"/>
            <p:custDataLst>
              <p:tags r:id="rId3"/>
            </p:custDataLst>
          </p:nvPr>
        </p:nvSpPr>
        <p:spPr>
          <a:xfrm>
            <a:off x="365760" y="5939143"/>
            <a:ext cx="8412480" cy="646331"/>
          </a:xfrm>
        </p:spPr>
        <p:txBody>
          <a:bodyPr/>
          <a:lstStyle/>
          <a:p>
            <a:r>
              <a:rPr lang="en-US" dirty="0" smtClean="0"/>
              <a:t>Funders can play a wide range of roles in Collect Impact efforts,  even within these categories</a:t>
            </a:r>
            <a:endParaRPr lang="en-US" dirty="0"/>
          </a:p>
        </p:txBody>
      </p:sp>
      <p:pic>
        <p:nvPicPr>
          <p:cNvPr id="4" name="Picture 2" descr="http://www.haileusb.org/Assets/Images/logo.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24159" y="4724400"/>
            <a:ext cx="1228725" cy="695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078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52" y="526689"/>
            <a:ext cx="8785497" cy="659534"/>
          </a:xfrm>
        </p:spPr>
        <p:txBody>
          <a:bodyPr/>
          <a:lstStyle/>
          <a:p>
            <a:r>
              <a:rPr lang="en-US" dirty="0"/>
              <a:t>Funder </a:t>
            </a:r>
            <a:r>
              <a:rPr lang="en-US" dirty="0" smtClean="0"/>
              <a:t>Activities Can Take a Number of Diverse Forms Over </a:t>
            </a:r>
            <a:r>
              <a:rPr lang="en-US" dirty="0"/>
              <a:t>the </a:t>
            </a:r>
            <a:r>
              <a:rPr lang="en-US" dirty="0" smtClean="0"/>
              <a:t>Course of a Collective </a:t>
            </a:r>
            <a:r>
              <a:rPr lang="en-US" dirty="0"/>
              <a:t>Impact </a:t>
            </a:r>
            <a:r>
              <a:rPr lang="en-US" dirty="0" smtClean="0"/>
              <a:t>Effort</a:t>
            </a:r>
            <a:endParaRPr lang="en-US" dirty="0"/>
          </a:p>
        </p:txBody>
      </p:sp>
      <p:sp>
        <p:nvSpPr>
          <p:cNvPr id="5" name="Text Placeholder 4"/>
          <p:cNvSpPr>
            <a:spLocks noGrp="1"/>
          </p:cNvSpPr>
          <p:nvPr>
            <p:ph type="body" sz="quarter" idx="13"/>
          </p:nvPr>
        </p:nvSpPr>
        <p:spPr/>
        <p:txBody>
          <a:bodyPr/>
          <a:lstStyle/>
          <a:p>
            <a:r>
              <a:rPr lang="en-US" dirty="0" smtClean="0"/>
              <a:t>Examples of Funder Activities in Collective Impact</a:t>
            </a:r>
            <a:endParaRPr lang="en-US" dirty="0"/>
          </a:p>
        </p:txBody>
      </p:sp>
      <p:sp>
        <p:nvSpPr>
          <p:cNvPr id="12" name="Right Arrow 11"/>
          <p:cNvSpPr/>
          <p:nvPr>
            <p:custDataLst>
              <p:tags r:id="rId1"/>
            </p:custDataLst>
          </p:nvPr>
        </p:nvSpPr>
        <p:spPr bwMode="auto">
          <a:xfrm>
            <a:off x="6055425" y="1547063"/>
            <a:ext cx="2751584" cy="1008112"/>
          </a:xfrm>
          <a:prstGeom prst="rightArrow">
            <a:avLst>
              <a:gd name="adj1" fmla="val 56723"/>
              <a:gd name="adj2" fmla="val 32115"/>
            </a:avLst>
          </a:prstGeom>
          <a:solidFill>
            <a:schemeClr val="accent4"/>
          </a:solidFill>
          <a:ln>
            <a:solidFill>
              <a:schemeClr val="accent4"/>
            </a:solidFill>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eaLnBrk="0" hangingPunct="0"/>
            <a:endParaRPr lang="en-US" b="1" dirty="0">
              <a:solidFill>
                <a:prstClr val="black"/>
              </a:solidFill>
              <a:cs typeface="Arial" charset="0"/>
            </a:endParaRPr>
          </a:p>
        </p:txBody>
      </p:sp>
      <p:sp>
        <p:nvSpPr>
          <p:cNvPr id="13" name="TextBox 12"/>
          <p:cNvSpPr txBox="1"/>
          <p:nvPr>
            <p:custDataLst>
              <p:tags r:id="rId2"/>
            </p:custDataLst>
          </p:nvPr>
        </p:nvSpPr>
        <p:spPr>
          <a:xfrm>
            <a:off x="3200400" y="1765929"/>
            <a:ext cx="2834640" cy="576072"/>
          </a:xfrm>
          <a:prstGeom prst="rect">
            <a:avLst/>
          </a:prstGeom>
          <a:solidFill>
            <a:schemeClr val="accent1"/>
          </a:solidFill>
          <a:ln w="28575">
            <a:solidFill>
              <a:schemeClr val="accent1"/>
            </a:solidFill>
          </a:ln>
        </p:spPr>
        <p:txBody>
          <a:bodyPr wrap="square" rtlCol="0">
            <a:spAutoFit/>
          </a:bodyPr>
          <a:lstStyle/>
          <a:p>
            <a:pPr algn="ctr" defTabSz="457200" fontAlgn="auto">
              <a:spcBef>
                <a:spcPts val="0"/>
              </a:spcBef>
              <a:spcAft>
                <a:spcPts val="0"/>
              </a:spcAft>
            </a:pPr>
            <a:r>
              <a:rPr lang="en-US" sz="1500" b="1" dirty="0">
                <a:solidFill>
                  <a:srgbClr val="FFFFFF"/>
                </a:solidFill>
                <a:latin typeface="Arial"/>
              </a:rPr>
              <a:t>Phase II</a:t>
            </a:r>
          </a:p>
          <a:p>
            <a:pPr algn="ctr" defTabSz="457200" fontAlgn="auto">
              <a:spcBef>
                <a:spcPts val="0"/>
              </a:spcBef>
              <a:spcAft>
                <a:spcPts val="0"/>
              </a:spcAft>
            </a:pPr>
            <a:r>
              <a:rPr lang="en-US" sz="1500" b="1" dirty="0">
                <a:solidFill>
                  <a:srgbClr val="FFFFFF"/>
                </a:solidFill>
                <a:latin typeface="Arial"/>
              </a:rPr>
              <a:t>Organize for Impact</a:t>
            </a:r>
          </a:p>
        </p:txBody>
      </p:sp>
      <p:sp>
        <p:nvSpPr>
          <p:cNvPr id="14" name="TextBox 13"/>
          <p:cNvSpPr txBox="1"/>
          <p:nvPr>
            <p:custDataLst>
              <p:tags r:id="rId3"/>
            </p:custDataLst>
          </p:nvPr>
        </p:nvSpPr>
        <p:spPr>
          <a:xfrm>
            <a:off x="6055425" y="1764860"/>
            <a:ext cx="2679576" cy="553998"/>
          </a:xfrm>
          <a:prstGeom prst="rect">
            <a:avLst/>
          </a:prstGeom>
          <a:noFill/>
        </p:spPr>
        <p:txBody>
          <a:bodyPr wrap="square" rtlCol="0" anchor="ctr">
            <a:spAutoFit/>
          </a:bodyPr>
          <a:lstStyle/>
          <a:p>
            <a:pPr algn="ctr" defTabSz="457200" fontAlgn="auto">
              <a:spcBef>
                <a:spcPts val="0"/>
              </a:spcBef>
              <a:spcAft>
                <a:spcPts val="0"/>
              </a:spcAft>
            </a:pPr>
            <a:r>
              <a:rPr lang="en-US" sz="1500" b="1" dirty="0">
                <a:solidFill>
                  <a:srgbClr val="FFFFFF"/>
                </a:solidFill>
                <a:latin typeface="Arial"/>
              </a:rPr>
              <a:t>Phase III</a:t>
            </a:r>
          </a:p>
          <a:p>
            <a:pPr algn="ctr" defTabSz="457200" fontAlgn="auto">
              <a:spcBef>
                <a:spcPts val="0"/>
              </a:spcBef>
              <a:spcAft>
                <a:spcPts val="0"/>
              </a:spcAft>
            </a:pPr>
            <a:r>
              <a:rPr lang="en-US" sz="1500" b="1" dirty="0">
                <a:solidFill>
                  <a:srgbClr val="FFFFFF"/>
                </a:solidFill>
                <a:latin typeface="Arial"/>
              </a:rPr>
              <a:t>Sustain Action and Impact</a:t>
            </a:r>
          </a:p>
        </p:txBody>
      </p:sp>
      <p:sp>
        <p:nvSpPr>
          <p:cNvPr id="15" name="Rectangle 14"/>
          <p:cNvSpPr/>
          <p:nvPr>
            <p:custDataLst>
              <p:tags r:id="rId4"/>
            </p:custDataLst>
          </p:nvPr>
        </p:nvSpPr>
        <p:spPr bwMode="auto">
          <a:xfrm>
            <a:off x="365760" y="1765929"/>
            <a:ext cx="2834640" cy="576072"/>
          </a:xfrm>
          <a:prstGeom prst="rect">
            <a:avLst/>
          </a:prstGeom>
          <a:solidFill>
            <a:schemeClr val="bg2"/>
          </a:solidFill>
          <a:ln>
            <a:solidFill>
              <a:schemeClr val="bg2"/>
            </a:solidFill>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algn="ctr" defTabSz="457200" fontAlgn="auto">
              <a:spcBef>
                <a:spcPts val="0"/>
              </a:spcBef>
              <a:spcAft>
                <a:spcPts val="0"/>
              </a:spcAft>
            </a:pPr>
            <a:r>
              <a:rPr lang="en-US" sz="1500" b="1" dirty="0">
                <a:solidFill>
                  <a:srgbClr val="FFFFFF"/>
                </a:solidFill>
              </a:rPr>
              <a:t>Phase I</a:t>
            </a:r>
          </a:p>
          <a:p>
            <a:pPr algn="ctr" defTabSz="457200" fontAlgn="auto">
              <a:spcBef>
                <a:spcPts val="0"/>
              </a:spcBef>
              <a:spcAft>
                <a:spcPts val="0"/>
              </a:spcAft>
            </a:pPr>
            <a:r>
              <a:rPr lang="en-US" sz="1500" b="1" dirty="0">
                <a:solidFill>
                  <a:srgbClr val="FFFFFF"/>
                </a:solidFill>
              </a:rPr>
              <a:t>Initiate Action</a:t>
            </a:r>
          </a:p>
        </p:txBody>
      </p:sp>
      <p:sp>
        <p:nvSpPr>
          <p:cNvPr id="24" name="Rectangle 23"/>
          <p:cNvSpPr/>
          <p:nvPr>
            <p:custDataLst>
              <p:tags r:id="rId5"/>
            </p:custDataLst>
          </p:nvPr>
        </p:nvSpPr>
        <p:spPr>
          <a:xfrm>
            <a:off x="365760" y="2590800"/>
            <a:ext cx="2743200" cy="4036368"/>
          </a:xfrm>
          <a:prstGeom prst="rect">
            <a:avLst/>
          </a:prstGeom>
          <a:solidFill>
            <a:schemeClr val="bg2">
              <a:alpha val="19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defTabSz="457200" eaLnBrk="0" fontAlgn="auto" hangingPunct="0">
              <a:spcBef>
                <a:spcPts val="600"/>
              </a:spcBef>
              <a:spcAft>
                <a:spcPts val="0"/>
              </a:spcAft>
              <a:buFont typeface="Arial" pitchFamily="34" charset="0"/>
              <a:buChar char="•"/>
            </a:pPr>
            <a:r>
              <a:rPr lang="en-US" sz="1250" dirty="0">
                <a:solidFill>
                  <a:srgbClr val="000000"/>
                </a:solidFill>
                <a:latin typeface="Arial"/>
              </a:rPr>
              <a:t>Fund data collection / research required to make the case for collective impact</a:t>
            </a:r>
          </a:p>
          <a:p>
            <a:pPr marL="285750" indent="-285750" defTabSz="457200" eaLnBrk="0" fontAlgn="auto" hangingPunct="0">
              <a:spcBef>
                <a:spcPts val="600"/>
              </a:spcBef>
              <a:spcAft>
                <a:spcPts val="0"/>
              </a:spcAft>
              <a:buFont typeface="Arial" pitchFamily="34" charset="0"/>
              <a:buChar char="•"/>
            </a:pPr>
            <a:r>
              <a:rPr lang="en-US" sz="1250" dirty="0" smtClean="0">
                <a:solidFill>
                  <a:srgbClr val="000000"/>
                </a:solidFill>
                <a:latin typeface="Arial"/>
              </a:rPr>
              <a:t>Encourage grantees and stakeholders </a:t>
            </a:r>
            <a:r>
              <a:rPr lang="en-US" sz="1250" dirty="0">
                <a:solidFill>
                  <a:srgbClr val="000000"/>
                </a:solidFill>
                <a:latin typeface="Arial"/>
              </a:rPr>
              <a:t>to collaborate</a:t>
            </a:r>
          </a:p>
          <a:p>
            <a:pPr marL="285750" indent="-285750" defTabSz="457200" eaLnBrk="0" fontAlgn="auto" hangingPunct="0">
              <a:spcBef>
                <a:spcPts val="600"/>
              </a:spcBef>
              <a:spcAft>
                <a:spcPts val="0"/>
              </a:spcAft>
              <a:buFont typeface="Arial" pitchFamily="34" charset="0"/>
              <a:buChar char="•"/>
            </a:pPr>
            <a:r>
              <a:rPr lang="en-US" sz="1250" dirty="0">
                <a:solidFill>
                  <a:srgbClr val="000000"/>
                </a:solidFill>
                <a:latin typeface="Arial"/>
              </a:rPr>
              <a:t>Encourage other funders to join the </a:t>
            </a:r>
            <a:r>
              <a:rPr lang="en-US" sz="1250" dirty="0" smtClean="0">
                <a:solidFill>
                  <a:srgbClr val="000000"/>
                </a:solidFill>
                <a:latin typeface="Arial"/>
              </a:rPr>
              <a:t>effort / align with other funders</a:t>
            </a:r>
            <a:endParaRPr lang="en-US" sz="1250" b="1" dirty="0">
              <a:solidFill>
                <a:srgbClr val="C00000"/>
              </a:solidFill>
              <a:latin typeface="Arial"/>
            </a:endParaRPr>
          </a:p>
          <a:p>
            <a:pPr marL="285750" indent="-285750" defTabSz="457200" eaLnBrk="0" fontAlgn="auto" hangingPunct="0">
              <a:spcBef>
                <a:spcPts val="600"/>
              </a:spcBef>
              <a:spcAft>
                <a:spcPts val="0"/>
              </a:spcAft>
              <a:buFont typeface="Arial" pitchFamily="34" charset="0"/>
              <a:buChar char="•"/>
            </a:pPr>
            <a:r>
              <a:rPr lang="en-US" sz="1250" dirty="0" smtClean="0">
                <a:solidFill>
                  <a:srgbClr val="000000"/>
                </a:solidFill>
                <a:latin typeface="Arial"/>
              </a:rPr>
              <a:t>Use </a:t>
            </a:r>
            <a:r>
              <a:rPr lang="en-US" sz="1250" dirty="0">
                <a:solidFill>
                  <a:srgbClr val="000000"/>
                </a:solidFill>
                <a:latin typeface="Arial"/>
              </a:rPr>
              <a:t>convening power to draw key stakeholders to the table</a:t>
            </a:r>
          </a:p>
          <a:p>
            <a:pPr marL="285750" indent="-285750" defTabSz="457200" eaLnBrk="0" fontAlgn="auto" hangingPunct="0">
              <a:spcBef>
                <a:spcPts val="600"/>
              </a:spcBef>
              <a:spcAft>
                <a:spcPts val="0"/>
              </a:spcAft>
              <a:buFont typeface="Arial" pitchFamily="34" charset="0"/>
              <a:buChar char="•"/>
            </a:pPr>
            <a:r>
              <a:rPr lang="en-US" sz="1250" dirty="0">
                <a:solidFill>
                  <a:srgbClr val="000000"/>
                </a:solidFill>
                <a:latin typeface="Arial"/>
              </a:rPr>
              <a:t>Broker relationships to create open lines of communication between stakeholders</a:t>
            </a:r>
          </a:p>
          <a:p>
            <a:pPr marL="285750" indent="-285750" defTabSz="457200" eaLnBrk="0" fontAlgn="auto" hangingPunct="0">
              <a:spcBef>
                <a:spcPts val="600"/>
              </a:spcBef>
              <a:spcAft>
                <a:spcPts val="0"/>
              </a:spcAft>
              <a:buFont typeface="Arial" pitchFamily="34" charset="0"/>
              <a:buChar char="•"/>
            </a:pPr>
            <a:r>
              <a:rPr lang="en-US" sz="1250" dirty="0" smtClean="0">
                <a:solidFill>
                  <a:srgbClr val="000000"/>
                </a:solidFill>
                <a:latin typeface="Arial"/>
              </a:rPr>
              <a:t>Participate </a:t>
            </a:r>
            <a:r>
              <a:rPr lang="en-US" sz="1250" dirty="0">
                <a:solidFill>
                  <a:srgbClr val="000000"/>
                </a:solidFill>
                <a:latin typeface="Arial"/>
              </a:rPr>
              <a:t>on Steering </a:t>
            </a:r>
            <a:r>
              <a:rPr lang="en-US" sz="1250" dirty="0" smtClean="0">
                <a:solidFill>
                  <a:srgbClr val="000000"/>
                </a:solidFill>
                <a:latin typeface="Arial"/>
              </a:rPr>
              <a:t>Committee</a:t>
            </a:r>
          </a:p>
          <a:p>
            <a:pPr marL="285750" indent="-285750" defTabSz="457200" eaLnBrk="0" fontAlgn="auto" hangingPunct="0">
              <a:spcBef>
                <a:spcPts val="600"/>
              </a:spcBef>
              <a:spcAft>
                <a:spcPts val="0"/>
              </a:spcAft>
              <a:buFont typeface="Arial" pitchFamily="34" charset="0"/>
              <a:buChar char="•"/>
            </a:pPr>
            <a:endParaRPr lang="en-US" sz="1250" dirty="0">
              <a:solidFill>
                <a:srgbClr val="000000"/>
              </a:solidFill>
              <a:latin typeface="Arial"/>
            </a:endParaRPr>
          </a:p>
          <a:p>
            <a:pPr marL="285750" indent="-285750" defTabSz="457200" eaLnBrk="0" fontAlgn="auto" hangingPunct="0">
              <a:spcBef>
                <a:spcPts val="600"/>
              </a:spcBef>
              <a:spcAft>
                <a:spcPts val="0"/>
              </a:spcAft>
              <a:buFont typeface="Arial" pitchFamily="34" charset="0"/>
              <a:buChar char="•"/>
            </a:pPr>
            <a:endParaRPr lang="en-US" sz="1250" dirty="0">
              <a:solidFill>
                <a:srgbClr val="000000"/>
              </a:solidFill>
              <a:latin typeface="Arial"/>
            </a:endParaRPr>
          </a:p>
        </p:txBody>
      </p:sp>
      <p:sp>
        <p:nvSpPr>
          <p:cNvPr id="28" name="Rectangle 27"/>
          <p:cNvSpPr/>
          <p:nvPr>
            <p:custDataLst>
              <p:tags r:id="rId6"/>
            </p:custDataLst>
          </p:nvPr>
        </p:nvSpPr>
        <p:spPr>
          <a:xfrm>
            <a:off x="3228405" y="2590800"/>
            <a:ext cx="2743200" cy="4036368"/>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defTabSz="457200" eaLnBrk="0" fontAlgn="auto" hangingPunct="0">
              <a:spcBef>
                <a:spcPts val="600"/>
              </a:spcBef>
              <a:spcAft>
                <a:spcPts val="0"/>
              </a:spcAft>
              <a:buFont typeface="Arial" pitchFamily="34" charset="0"/>
              <a:buChar char="•"/>
            </a:pPr>
            <a:r>
              <a:rPr lang="en-US" sz="1250" dirty="0">
                <a:solidFill>
                  <a:srgbClr val="000000"/>
                </a:solidFill>
                <a:latin typeface="Arial"/>
              </a:rPr>
              <a:t>Fund backbone infrastructure</a:t>
            </a:r>
          </a:p>
          <a:p>
            <a:pPr marL="285750" indent="-285750" defTabSz="457200" eaLnBrk="0" fontAlgn="auto" hangingPunct="0">
              <a:spcBef>
                <a:spcPts val="600"/>
              </a:spcBef>
              <a:spcAft>
                <a:spcPts val="0"/>
              </a:spcAft>
              <a:buFont typeface="Arial" pitchFamily="34" charset="0"/>
              <a:buChar char="•"/>
            </a:pPr>
            <a:r>
              <a:rPr lang="en-US" sz="1250" dirty="0">
                <a:solidFill>
                  <a:srgbClr val="000000"/>
                </a:solidFill>
                <a:latin typeface="Arial"/>
              </a:rPr>
              <a:t>Fund shared measurement systems </a:t>
            </a:r>
          </a:p>
          <a:p>
            <a:pPr marL="285750" indent="-285750" defTabSz="457200" eaLnBrk="0" fontAlgn="auto" hangingPunct="0">
              <a:spcBef>
                <a:spcPts val="600"/>
              </a:spcBef>
              <a:spcAft>
                <a:spcPts val="0"/>
              </a:spcAft>
              <a:buFont typeface="Arial" pitchFamily="34" charset="0"/>
              <a:buChar char="•"/>
            </a:pPr>
            <a:r>
              <a:rPr lang="en-US" sz="1250" dirty="0">
                <a:solidFill>
                  <a:srgbClr val="000000"/>
                </a:solidFill>
                <a:latin typeface="Arial"/>
              </a:rPr>
              <a:t>Fund trainings to increase stakeholder expertise in key collective impact </a:t>
            </a:r>
            <a:r>
              <a:rPr lang="en-US" sz="1250" dirty="0" smtClean="0">
                <a:solidFill>
                  <a:srgbClr val="000000"/>
                </a:solidFill>
                <a:latin typeface="Arial"/>
              </a:rPr>
              <a:t>skill sets e.g</a:t>
            </a:r>
            <a:r>
              <a:rPr lang="en-US" sz="1250" dirty="0">
                <a:solidFill>
                  <a:srgbClr val="000000"/>
                </a:solidFill>
                <a:latin typeface="Arial"/>
              </a:rPr>
              <a:t>., leadership, group planning</a:t>
            </a:r>
          </a:p>
          <a:p>
            <a:pPr marL="285750" indent="-285750" defTabSz="457200" eaLnBrk="0" fontAlgn="auto" hangingPunct="0">
              <a:spcBef>
                <a:spcPts val="600"/>
              </a:spcBef>
              <a:spcAft>
                <a:spcPts val="0"/>
              </a:spcAft>
              <a:buFont typeface="Arial" pitchFamily="34" charset="0"/>
              <a:buChar char="•"/>
            </a:pPr>
            <a:r>
              <a:rPr lang="en-US" sz="1250" dirty="0">
                <a:solidFill>
                  <a:srgbClr val="000000"/>
                </a:solidFill>
                <a:latin typeface="Arial"/>
              </a:rPr>
              <a:t>Fund research on evidence-based practices</a:t>
            </a:r>
          </a:p>
          <a:p>
            <a:pPr marL="285750" indent="-285750" defTabSz="457200" eaLnBrk="0" fontAlgn="auto" hangingPunct="0">
              <a:spcBef>
                <a:spcPts val="600"/>
              </a:spcBef>
              <a:spcAft>
                <a:spcPts val="0"/>
              </a:spcAft>
              <a:buFont typeface="Arial" pitchFamily="34" charset="0"/>
              <a:buChar char="•"/>
            </a:pPr>
            <a:r>
              <a:rPr lang="en-US" sz="1250" dirty="0" smtClean="0">
                <a:solidFill>
                  <a:srgbClr val="000000"/>
                </a:solidFill>
                <a:latin typeface="Arial"/>
              </a:rPr>
              <a:t>Encourage grantees and </a:t>
            </a:r>
            <a:r>
              <a:rPr lang="en-US" sz="1250" smtClean="0">
                <a:solidFill>
                  <a:srgbClr val="000000"/>
                </a:solidFill>
                <a:latin typeface="Arial"/>
              </a:rPr>
              <a:t>other stakeholders </a:t>
            </a:r>
            <a:r>
              <a:rPr lang="en-US" sz="1250" dirty="0">
                <a:solidFill>
                  <a:srgbClr val="000000"/>
                </a:solidFill>
                <a:latin typeface="Arial"/>
              </a:rPr>
              <a:t>to align evaluation to shared measures</a:t>
            </a:r>
          </a:p>
          <a:p>
            <a:pPr marL="285750" indent="-285750" defTabSz="457200" eaLnBrk="0" fontAlgn="auto" hangingPunct="0">
              <a:spcBef>
                <a:spcPts val="600"/>
              </a:spcBef>
              <a:spcAft>
                <a:spcPts val="0"/>
              </a:spcAft>
              <a:buFont typeface="Arial" pitchFamily="34" charset="0"/>
              <a:buChar char="•"/>
            </a:pPr>
            <a:r>
              <a:rPr lang="en-US" sz="1250" dirty="0">
                <a:solidFill>
                  <a:srgbClr val="000000"/>
                </a:solidFill>
                <a:latin typeface="Arial"/>
              </a:rPr>
              <a:t>Convene community stakeholders</a:t>
            </a:r>
          </a:p>
          <a:p>
            <a:pPr marL="285750" indent="-285750" defTabSz="457200" eaLnBrk="0" fontAlgn="auto" hangingPunct="0">
              <a:spcBef>
                <a:spcPts val="600"/>
              </a:spcBef>
              <a:spcAft>
                <a:spcPts val="0"/>
              </a:spcAft>
              <a:buFont typeface="Arial" pitchFamily="34" charset="0"/>
              <a:buChar char="•"/>
            </a:pPr>
            <a:r>
              <a:rPr lang="en-US" sz="1250" dirty="0" smtClean="0">
                <a:solidFill>
                  <a:srgbClr val="000000"/>
                </a:solidFill>
                <a:latin typeface="Arial"/>
              </a:rPr>
              <a:t>Participate </a:t>
            </a:r>
            <a:r>
              <a:rPr lang="en-US" sz="1250" dirty="0">
                <a:solidFill>
                  <a:srgbClr val="000000"/>
                </a:solidFill>
                <a:latin typeface="Arial"/>
              </a:rPr>
              <a:t>on working groups or Steering Committee</a:t>
            </a:r>
          </a:p>
          <a:p>
            <a:pPr marL="285750" indent="-285750" defTabSz="457200" eaLnBrk="0" fontAlgn="auto" hangingPunct="0">
              <a:spcBef>
                <a:spcPts val="600"/>
              </a:spcBef>
              <a:spcAft>
                <a:spcPts val="0"/>
              </a:spcAft>
              <a:buFont typeface="Arial" pitchFamily="34" charset="0"/>
              <a:buChar char="•"/>
            </a:pPr>
            <a:endParaRPr lang="en-US" sz="1250" dirty="0">
              <a:solidFill>
                <a:srgbClr val="000000"/>
              </a:solidFill>
              <a:latin typeface="Arial"/>
            </a:endParaRPr>
          </a:p>
          <a:p>
            <a:pPr marL="285750" indent="-285750" defTabSz="457200" eaLnBrk="0" fontAlgn="auto" hangingPunct="0">
              <a:spcBef>
                <a:spcPts val="600"/>
              </a:spcBef>
              <a:spcAft>
                <a:spcPts val="0"/>
              </a:spcAft>
              <a:buFont typeface="Arial" pitchFamily="34" charset="0"/>
              <a:buChar char="•"/>
            </a:pPr>
            <a:endParaRPr lang="en-US" sz="1250" dirty="0">
              <a:solidFill>
                <a:srgbClr val="000000"/>
              </a:solidFill>
              <a:latin typeface="Arial"/>
            </a:endParaRPr>
          </a:p>
          <a:p>
            <a:pPr marL="285750" indent="-285750" defTabSz="457200" eaLnBrk="0" fontAlgn="auto" hangingPunct="0">
              <a:spcBef>
                <a:spcPts val="600"/>
              </a:spcBef>
              <a:spcAft>
                <a:spcPts val="0"/>
              </a:spcAft>
              <a:buFont typeface="Arial" pitchFamily="34" charset="0"/>
              <a:buChar char="•"/>
            </a:pPr>
            <a:endParaRPr lang="en-US" sz="1250" dirty="0">
              <a:solidFill>
                <a:srgbClr val="000000"/>
              </a:solidFill>
              <a:latin typeface="Arial"/>
            </a:endParaRPr>
          </a:p>
        </p:txBody>
      </p:sp>
      <p:sp>
        <p:nvSpPr>
          <p:cNvPr id="30" name="Rectangle 29"/>
          <p:cNvSpPr/>
          <p:nvPr>
            <p:custDataLst>
              <p:tags r:id="rId7"/>
            </p:custDataLst>
          </p:nvPr>
        </p:nvSpPr>
        <p:spPr>
          <a:xfrm>
            <a:off x="6055425" y="2590800"/>
            <a:ext cx="2743200" cy="4036368"/>
          </a:xfrm>
          <a:prstGeom prst="rect">
            <a:avLst/>
          </a:prstGeom>
          <a:solidFill>
            <a:schemeClr val="accent4">
              <a:lumMod val="20000"/>
              <a:lumOff val="80000"/>
            </a:schemeClr>
          </a:solidFill>
          <a:ln w="9525" cap="flat" cmpd="sng" algn="ctr">
            <a:noFill/>
            <a:prstDash val="solid"/>
            <a:round/>
            <a:headEnd type="none" w="med" len="med"/>
            <a:tailEnd type="none" w="med" len="med"/>
          </a:ln>
          <a:effectLst/>
        </p:spPr>
        <p:txBody>
          <a:bodyPr vert="horz" wrap="square" lIns="91440" tIns="45720" rIns="45720" bIns="45720" numCol="1" rtlCol="0" anchor="t" anchorCtr="0" compatLnSpc="1">
            <a:prstTxWarp prst="textNoShape">
              <a:avLst/>
            </a:prstTxWarp>
          </a:bodyPr>
          <a:lstStyle/>
          <a:p>
            <a:pPr marL="285750" indent="-285750" defTabSz="457200" eaLnBrk="0" fontAlgn="auto" hangingPunct="0">
              <a:spcBef>
                <a:spcPts val="600"/>
              </a:spcBef>
              <a:spcAft>
                <a:spcPts val="0"/>
              </a:spcAft>
              <a:buFont typeface="Arial" pitchFamily="34" charset="0"/>
              <a:buChar char="•"/>
            </a:pPr>
            <a:r>
              <a:rPr lang="en-US" sz="1250" dirty="0">
                <a:solidFill>
                  <a:srgbClr val="000000"/>
                </a:solidFill>
                <a:latin typeface="Arial"/>
              </a:rPr>
              <a:t>Align funding with the common goals and measures of the effort</a:t>
            </a:r>
          </a:p>
          <a:p>
            <a:pPr marL="285750" indent="-285750" defTabSz="457200" eaLnBrk="0" fontAlgn="auto" hangingPunct="0">
              <a:spcBef>
                <a:spcPts val="600"/>
              </a:spcBef>
              <a:spcAft>
                <a:spcPts val="0"/>
              </a:spcAft>
              <a:buFont typeface="Arial" pitchFamily="34" charset="0"/>
              <a:buChar char="•"/>
            </a:pPr>
            <a:r>
              <a:rPr lang="en-US" sz="1250" dirty="0" smtClean="0">
                <a:solidFill>
                  <a:srgbClr val="000000"/>
                </a:solidFill>
                <a:latin typeface="Arial"/>
              </a:rPr>
              <a:t>Continue to fund </a:t>
            </a:r>
            <a:r>
              <a:rPr lang="en-US" sz="1250" dirty="0">
                <a:solidFill>
                  <a:srgbClr val="000000"/>
                </a:solidFill>
                <a:latin typeface="Arial"/>
              </a:rPr>
              <a:t>backbone </a:t>
            </a:r>
            <a:r>
              <a:rPr lang="en-US" sz="1250" dirty="0" smtClean="0">
                <a:solidFill>
                  <a:srgbClr val="000000"/>
                </a:solidFill>
                <a:latin typeface="Arial"/>
              </a:rPr>
              <a:t>infrastructure and shared </a:t>
            </a:r>
            <a:r>
              <a:rPr lang="en-US" sz="1250" dirty="0">
                <a:solidFill>
                  <a:srgbClr val="000000"/>
                </a:solidFill>
                <a:latin typeface="Arial"/>
              </a:rPr>
              <a:t>measurement systems </a:t>
            </a:r>
          </a:p>
          <a:p>
            <a:pPr marL="285750" indent="-285750" defTabSz="457200" eaLnBrk="0" fontAlgn="auto" hangingPunct="0">
              <a:spcBef>
                <a:spcPts val="600"/>
              </a:spcBef>
              <a:spcAft>
                <a:spcPts val="0"/>
              </a:spcAft>
              <a:buFont typeface="Arial" pitchFamily="34" charset="0"/>
              <a:buChar char="•"/>
            </a:pPr>
            <a:r>
              <a:rPr lang="en-US" sz="1250" dirty="0" smtClean="0">
                <a:solidFill>
                  <a:srgbClr val="000000"/>
                </a:solidFill>
                <a:latin typeface="Arial"/>
              </a:rPr>
              <a:t>Fund </a:t>
            </a:r>
            <a:r>
              <a:rPr lang="en-US" sz="1250" dirty="0">
                <a:solidFill>
                  <a:srgbClr val="000000"/>
                </a:solidFill>
                <a:latin typeface="Arial"/>
              </a:rPr>
              <a:t>discrete initiatives  </a:t>
            </a:r>
            <a:r>
              <a:rPr lang="en-US" sz="1250" dirty="0" smtClean="0">
                <a:solidFill>
                  <a:srgbClr val="000000"/>
                </a:solidFill>
                <a:latin typeface="Arial"/>
              </a:rPr>
              <a:t>identified </a:t>
            </a:r>
            <a:r>
              <a:rPr lang="en-US" sz="1250" dirty="0">
                <a:solidFill>
                  <a:srgbClr val="000000"/>
                </a:solidFill>
                <a:latin typeface="Arial"/>
              </a:rPr>
              <a:t>through the collective impact </a:t>
            </a:r>
            <a:r>
              <a:rPr lang="en-US" sz="1250" dirty="0" smtClean="0">
                <a:solidFill>
                  <a:srgbClr val="000000"/>
                </a:solidFill>
                <a:latin typeface="Arial"/>
              </a:rPr>
              <a:t>effort</a:t>
            </a:r>
          </a:p>
          <a:p>
            <a:pPr marL="285750" indent="-285750" defTabSz="457200" eaLnBrk="0" fontAlgn="auto" hangingPunct="0">
              <a:spcBef>
                <a:spcPts val="600"/>
              </a:spcBef>
              <a:spcAft>
                <a:spcPts val="0"/>
              </a:spcAft>
              <a:buFont typeface="Arial" pitchFamily="34" charset="0"/>
              <a:buChar char="•"/>
            </a:pPr>
            <a:r>
              <a:rPr lang="en-US" sz="1250" dirty="0">
                <a:solidFill>
                  <a:srgbClr val="000000"/>
                </a:solidFill>
                <a:latin typeface="Arial"/>
              </a:rPr>
              <a:t>Provide content expertise on evidence-based </a:t>
            </a:r>
            <a:r>
              <a:rPr lang="en-US" sz="1250" dirty="0" smtClean="0">
                <a:solidFill>
                  <a:srgbClr val="000000"/>
                </a:solidFill>
                <a:latin typeface="Arial"/>
              </a:rPr>
              <a:t>practices</a:t>
            </a:r>
            <a:endParaRPr lang="en-US" sz="1250" dirty="0">
              <a:solidFill>
                <a:srgbClr val="000000"/>
              </a:solidFill>
              <a:latin typeface="Arial"/>
            </a:endParaRPr>
          </a:p>
          <a:p>
            <a:pPr marL="285750" indent="-285750" defTabSz="457200" eaLnBrk="0" fontAlgn="auto" hangingPunct="0">
              <a:spcBef>
                <a:spcPts val="600"/>
              </a:spcBef>
              <a:spcAft>
                <a:spcPts val="0"/>
              </a:spcAft>
              <a:buFont typeface="Arial" pitchFamily="34" charset="0"/>
              <a:buChar char="•"/>
            </a:pPr>
            <a:r>
              <a:rPr lang="en-US" sz="1250" dirty="0" smtClean="0">
                <a:solidFill>
                  <a:srgbClr val="000000"/>
                </a:solidFill>
                <a:latin typeface="Arial"/>
              </a:rPr>
              <a:t>Continue to encourage grantees and other stakeholders </a:t>
            </a:r>
            <a:r>
              <a:rPr lang="en-US" sz="1250" dirty="0">
                <a:solidFill>
                  <a:srgbClr val="000000"/>
                </a:solidFill>
                <a:latin typeface="Arial"/>
              </a:rPr>
              <a:t>to align evaluation to shared measures</a:t>
            </a:r>
          </a:p>
          <a:p>
            <a:pPr marL="285750" indent="-285750" defTabSz="457200" eaLnBrk="0" fontAlgn="auto" hangingPunct="0">
              <a:spcBef>
                <a:spcPts val="600"/>
              </a:spcBef>
              <a:spcAft>
                <a:spcPts val="0"/>
              </a:spcAft>
              <a:buFont typeface="Arial" pitchFamily="34" charset="0"/>
              <a:buChar char="•"/>
            </a:pPr>
            <a:r>
              <a:rPr lang="en-US" sz="1250" dirty="0" smtClean="0">
                <a:solidFill>
                  <a:srgbClr val="000000"/>
                </a:solidFill>
                <a:latin typeface="Arial"/>
              </a:rPr>
              <a:t>Align strategy with other funders and actively coordinate</a:t>
            </a:r>
            <a:endParaRPr lang="en-US" sz="1250" dirty="0">
              <a:solidFill>
                <a:srgbClr val="000000"/>
              </a:solidFill>
              <a:latin typeface="Arial"/>
            </a:endParaRPr>
          </a:p>
          <a:p>
            <a:pPr marL="285750" indent="-285750" defTabSz="457200" eaLnBrk="0" fontAlgn="auto" hangingPunct="0">
              <a:spcBef>
                <a:spcPts val="600"/>
              </a:spcBef>
              <a:spcAft>
                <a:spcPts val="0"/>
              </a:spcAft>
              <a:buFont typeface="Arial" pitchFamily="34" charset="0"/>
              <a:buChar char="•"/>
            </a:pPr>
            <a:r>
              <a:rPr lang="en-US" sz="1250" dirty="0" smtClean="0">
                <a:solidFill>
                  <a:srgbClr val="000000"/>
                </a:solidFill>
                <a:latin typeface="Arial"/>
              </a:rPr>
              <a:t>Participate </a:t>
            </a:r>
            <a:r>
              <a:rPr lang="en-US" sz="1250" dirty="0">
                <a:solidFill>
                  <a:srgbClr val="000000"/>
                </a:solidFill>
                <a:latin typeface="Arial"/>
              </a:rPr>
              <a:t>on working groups or Steering Committee</a:t>
            </a:r>
          </a:p>
          <a:p>
            <a:pPr marL="285750" indent="-285750" defTabSz="457200" eaLnBrk="0" fontAlgn="auto" hangingPunct="0">
              <a:spcBef>
                <a:spcPts val="600"/>
              </a:spcBef>
              <a:spcAft>
                <a:spcPts val="0"/>
              </a:spcAft>
              <a:buFont typeface="Arial" pitchFamily="34" charset="0"/>
              <a:buChar char="•"/>
            </a:pPr>
            <a:endParaRPr lang="en-US" sz="1250" dirty="0">
              <a:solidFill>
                <a:srgbClr val="000000"/>
              </a:solidFill>
              <a:latin typeface="Arial"/>
            </a:endParaRPr>
          </a:p>
        </p:txBody>
      </p:sp>
      <p:sp>
        <p:nvSpPr>
          <p:cNvPr id="32" name="TextBox 31"/>
          <p:cNvSpPr txBox="1"/>
          <p:nvPr>
            <p:custDataLst>
              <p:tags r:id="rId8"/>
            </p:custDataLst>
          </p:nvPr>
        </p:nvSpPr>
        <p:spPr>
          <a:xfrm>
            <a:off x="0" y="6627168"/>
            <a:ext cx="9186532" cy="230832"/>
          </a:xfrm>
          <a:prstGeom prst="rect">
            <a:avLst/>
          </a:prstGeom>
          <a:noFill/>
        </p:spPr>
        <p:txBody>
          <a:bodyPr wrap="square" rtlCol="0">
            <a:spAutoFit/>
          </a:bodyPr>
          <a:lstStyle/>
          <a:p>
            <a:pPr>
              <a:spcAft>
                <a:spcPts val="400"/>
              </a:spcAft>
            </a:pPr>
            <a:r>
              <a:rPr lang="en-US" sz="900" dirty="0">
                <a:solidFill>
                  <a:srgbClr val="000000"/>
                </a:solidFill>
                <a:latin typeface="Arial"/>
              </a:rPr>
              <a:t>Source: FSG Interviews and Analysis</a:t>
            </a:r>
          </a:p>
        </p:txBody>
      </p:sp>
      <p:sp>
        <p:nvSpPr>
          <p:cNvPr id="16" name="TextBox 15"/>
          <p:cNvSpPr txBox="1"/>
          <p:nvPr/>
        </p:nvSpPr>
        <p:spPr>
          <a:xfrm>
            <a:off x="-1" y="1295400"/>
            <a:ext cx="4600005" cy="400110"/>
          </a:xfrm>
          <a:prstGeom prst="rect">
            <a:avLst/>
          </a:prstGeom>
          <a:noFill/>
        </p:spPr>
        <p:txBody>
          <a:bodyPr wrap="square" rtlCol="0">
            <a:spAutoFit/>
          </a:bodyPr>
          <a:lstStyle/>
          <a:p>
            <a:r>
              <a:rPr lang="en-US" sz="2000" b="1" i="1" dirty="0">
                <a:solidFill>
                  <a:srgbClr val="000000"/>
                </a:solidFill>
                <a:latin typeface="Arial"/>
                <a:cs typeface="Arial" pitchFamily="34" charset="0"/>
              </a:rPr>
              <a:t>Illustrative </a:t>
            </a:r>
            <a:r>
              <a:rPr lang="en-US" sz="2000" b="1" i="1" dirty="0" smtClean="0">
                <a:solidFill>
                  <a:srgbClr val="000000"/>
                </a:solidFill>
                <a:latin typeface="Arial"/>
                <a:cs typeface="Arial" pitchFamily="34" charset="0"/>
              </a:rPr>
              <a:t>Funder </a:t>
            </a:r>
            <a:r>
              <a:rPr lang="en-US" sz="2000" b="1" i="1" dirty="0">
                <a:solidFill>
                  <a:srgbClr val="000000"/>
                </a:solidFill>
                <a:latin typeface="Arial"/>
                <a:cs typeface="Arial" pitchFamily="34" charset="0"/>
              </a:rPr>
              <a:t>Activities</a:t>
            </a:r>
          </a:p>
        </p:txBody>
      </p:sp>
    </p:spTree>
    <p:extLst>
      <p:ext uri="{BB962C8B-B14F-4D97-AF65-F5344CB8AC3E}">
        <p14:creationId xmlns:p14="http://schemas.microsoft.com/office/powerpoint/2010/main" val="5192133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526689"/>
            <a:ext cx="8839199" cy="659534"/>
          </a:xfrm>
        </p:spPr>
        <p:txBody>
          <a:bodyPr/>
          <a:lstStyle/>
          <a:p>
            <a:r>
              <a:rPr lang="en-US" dirty="0" smtClean="0"/>
              <a:t>Key Success Factors </a:t>
            </a:r>
            <a:r>
              <a:rPr lang="en-US" dirty="0"/>
              <a:t>for </a:t>
            </a:r>
            <a:r>
              <a:rPr lang="en-US" dirty="0" smtClean="0"/>
              <a:t>Effective Funder Engagement Include Institutional Adaptability, Culture Shifts, and Long-Term Orientation</a:t>
            </a:r>
            <a:endParaRPr lang="en-US" dirty="0"/>
          </a:p>
        </p:txBody>
      </p:sp>
      <p:sp>
        <p:nvSpPr>
          <p:cNvPr id="5" name="Text Placeholder 4"/>
          <p:cNvSpPr>
            <a:spLocks noGrp="1"/>
          </p:cNvSpPr>
          <p:nvPr>
            <p:ph type="body" sz="quarter" idx="13"/>
          </p:nvPr>
        </p:nvSpPr>
        <p:spPr/>
        <p:txBody>
          <a:bodyPr/>
          <a:lstStyle/>
          <a:p>
            <a:r>
              <a:rPr lang="en-US" dirty="0" smtClean="0"/>
              <a:t>Success Factors for Funders</a:t>
            </a:r>
            <a:endParaRPr lang="en-US" dirty="0"/>
          </a:p>
        </p:txBody>
      </p:sp>
      <p:sp>
        <p:nvSpPr>
          <p:cNvPr id="6" name="Rounded Rectangle 5"/>
          <p:cNvSpPr/>
          <p:nvPr/>
        </p:nvSpPr>
        <p:spPr>
          <a:xfrm>
            <a:off x="383272" y="3249567"/>
            <a:ext cx="1676400" cy="1422371"/>
          </a:xfrm>
          <a:prstGeom prst="roundRect">
            <a:avLst/>
          </a:prstGeom>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r>
              <a:rPr lang="en-US" sz="1600" b="1" dirty="0">
                <a:solidFill>
                  <a:srgbClr val="FFFFFF"/>
                </a:solidFill>
              </a:rPr>
              <a:t>Culture Shift</a:t>
            </a:r>
          </a:p>
        </p:txBody>
      </p:sp>
      <p:sp>
        <p:nvSpPr>
          <p:cNvPr id="7" name="Rounded Rectangle 6"/>
          <p:cNvSpPr/>
          <p:nvPr/>
        </p:nvSpPr>
        <p:spPr>
          <a:xfrm>
            <a:off x="383272" y="1371600"/>
            <a:ext cx="1676400" cy="1426464"/>
          </a:xfrm>
          <a:prstGeom prst="roundRect">
            <a:avLst/>
          </a:prstGeom>
          <a:solidFill>
            <a:schemeClr val="bg2"/>
          </a:solidFill>
          <a:ln>
            <a:solidFill>
              <a:schemeClr val="bg2">
                <a:lumMod val="50000"/>
              </a:schemeClr>
            </a:solid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dirty="0">
                <a:solidFill>
                  <a:srgbClr val="FFFFFF"/>
                </a:solidFill>
              </a:rPr>
              <a:t>Institutional Adaptability </a:t>
            </a:r>
          </a:p>
        </p:txBody>
      </p:sp>
      <p:sp>
        <p:nvSpPr>
          <p:cNvPr id="8" name="Rounded Rectangle 7"/>
          <p:cNvSpPr/>
          <p:nvPr/>
        </p:nvSpPr>
        <p:spPr>
          <a:xfrm>
            <a:off x="383272" y="5202936"/>
            <a:ext cx="1676400" cy="1426464"/>
          </a:xfrm>
          <a:prstGeom prst="roundRect">
            <a:avLst/>
          </a:prstGeom>
          <a:solidFill>
            <a:schemeClr val="tx2"/>
          </a:solidFill>
          <a:ln>
            <a:solidFill>
              <a:schemeClr val="tx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600" b="1" dirty="0">
                <a:solidFill>
                  <a:srgbClr val="FFFFFF"/>
                </a:solidFill>
              </a:rPr>
              <a:t>Long-term Orientation</a:t>
            </a:r>
          </a:p>
        </p:txBody>
      </p:sp>
      <p:sp>
        <p:nvSpPr>
          <p:cNvPr id="10" name="TextBox 9"/>
          <p:cNvSpPr txBox="1"/>
          <p:nvPr/>
        </p:nvSpPr>
        <p:spPr>
          <a:xfrm>
            <a:off x="2133600" y="1406333"/>
            <a:ext cx="6705600" cy="1487587"/>
          </a:xfrm>
          <a:prstGeom prst="rect">
            <a:avLst/>
          </a:prstGeom>
          <a:noFill/>
        </p:spPr>
        <p:txBody>
          <a:bodyPr wrap="square" rtlCol="0">
            <a:spAutoFit/>
          </a:bodyPr>
          <a:lstStyle/>
          <a:p>
            <a:pPr marL="285750" indent="-285750">
              <a:spcBef>
                <a:spcPts val="400"/>
              </a:spcBef>
              <a:buFont typeface="Wingdings" pitchFamily="2" charset="2"/>
              <a:buChar char="§"/>
            </a:pPr>
            <a:r>
              <a:rPr lang="en-US" sz="1400" b="1" dirty="0">
                <a:solidFill>
                  <a:srgbClr val="000000"/>
                </a:solidFill>
                <a:latin typeface="Arial"/>
              </a:rPr>
              <a:t>Flexibility</a:t>
            </a:r>
            <a:r>
              <a:rPr lang="en-US" sz="1400" dirty="0">
                <a:solidFill>
                  <a:srgbClr val="000000"/>
                </a:solidFill>
                <a:latin typeface="Arial"/>
              </a:rPr>
              <a:t> to work outside of traditional grant cycles and established internal processes</a:t>
            </a:r>
          </a:p>
          <a:p>
            <a:pPr marL="285750" indent="-285750">
              <a:spcBef>
                <a:spcPts val="400"/>
              </a:spcBef>
              <a:buFont typeface="Wingdings" pitchFamily="2" charset="2"/>
              <a:buChar char="§"/>
            </a:pPr>
            <a:r>
              <a:rPr lang="en-US" sz="1400" b="1" dirty="0" smtClean="0">
                <a:solidFill>
                  <a:srgbClr val="000000"/>
                </a:solidFill>
                <a:latin typeface="Arial"/>
              </a:rPr>
              <a:t>Ability to be nimble</a:t>
            </a:r>
            <a:r>
              <a:rPr lang="en-US" sz="1400" dirty="0" smtClean="0">
                <a:solidFill>
                  <a:srgbClr val="000000"/>
                </a:solidFill>
                <a:latin typeface="Arial"/>
              </a:rPr>
              <a:t> in pursing opportunities as they arise, without being prescriptive about the outcome</a:t>
            </a:r>
            <a:endParaRPr lang="en-US" sz="1400" b="1" dirty="0" smtClean="0">
              <a:solidFill>
                <a:srgbClr val="000000"/>
              </a:solidFill>
              <a:latin typeface="Arial"/>
            </a:endParaRPr>
          </a:p>
          <a:p>
            <a:pPr marL="285750" indent="-285750">
              <a:spcBef>
                <a:spcPts val="400"/>
              </a:spcBef>
              <a:buFont typeface="Wingdings" pitchFamily="2" charset="2"/>
              <a:buChar char="§"/>
            </a:pPr>
            <a:r>
              <a:rPr lang="en-US" sz="1400" b="1" dirty="0" smtClean="0">
                <a:solidFill>
                  <a:srgbClr val="000000"/>
                </a:solidFill>
                <a:latin typeface="Arial"/>
              </a:rPr>
              <a:t>Willingness </a:t>
            </a:r>
            <a:r>
              <a:rPr lang="en-US" sz="1400" b="1" dirty="0">
                <a:solidFill>
                  <a:srgbClr val="000000"/>
                </a:solidFill>
                <a:latin typeface="Arial"/>
              </a:rPr>
              <a:t>to learn new skill sets </a:t>
            </a:r>
            <a:r>
              <a:rPr lang="en-US" sz="1400" dirty="0">
                <a:solidFill>
                  <a:srgbClr val="000000"/>
                </a:solidFill>
                <a:latin typeface="Arial"/>
              </a:rPr>
              <a:t>required – including partnering, facilitation, communication, community </a:t>
            </a:r>
            <a:r>
              <a:rPr lang="en-US" sz="1400" dirty="0" smtClean="0">
                <a:solidFill>
                  <a:srgbClr val="000000"/>
                </a:solidFill>
                <a:latin typeface="Arial"/>
              </a:rPr>
              <a:t>engagement, </a:t>
            </a:r>
            <a:r>
              <a:rPr lang="en-US" sz="1400" dirty="0">
                <a:solidFill>
                  <a:srgbClr val="000000"/>
                </a:solidFill>
                <a:latin typeface="Arial"/>
              </a:rPr>
              <a:t>and </a:t>
            </a:r>
            <a:r>
              <a:rPr lang="en-US" sz="1400" dirty="0" smtClean="0">
                <a:solidFill>
                  <a:srgbClr val="000000"/>
                </a:solidFill>
                <a:latin typeface="Arial"/>
              </a:rPr>
              <a:t>convening</a:t>
            </a:r>
            <a:endParaRPr lang="en-US" sz="1400" dirty="0">
              <a:solidFill>
                <a:srgbClr val="000000"/>
              </a:solidFill>
              <a:latin typeface="Arial"/>
            </a:endParaRPr>
          </a:p>
        </p:txBody>
      </p:sp>
      <p:sp>
        <p:nvSpPr>
          <p:cNvPr id="11" name="TextBox 10"/>
          <p:cNvSpPr txBox="1"/>
          <p:nvPr/>
        </p:nvSpPr>
        <p:spPr>
          <a:xfrm>
            <a:off x="2133600" y="3200400"/>
            <a:ext cx="6705600" cy="1487587"/>
          </a:xfrm>
          <a:prstGeom prst="rect">
            <a:avLst/>
          </a:prstGeom>
          <a:noFill/>
        </p:spPr>
        <p:txBody>
          <a:bodyPr wrap="square" rtlCol="0">
            <a:spAutoFit/>
          </a:bodyPr>
          <a:lstStyle/>
          <a:p>
            <a:pPr marL="285750" indent="-285750">
              <a:spcBef>
                <a:spcPts val="400"/>
              </a:spcBef>
              <a:buFont typeface="Wingdings" pitchFamily="2" charset="2"/>
              <a:buChar char="§"/>
            </a:pPr>
            <a:r>
              <a:rPr lang="en-US" sz="1400" b="1" dirty="0">
                <a:solidFill>
                  <a:srgbClr val="000000"/>
                </a:solidFill>
                <a:latin typeface="Arial"/>
              </a:rPr>
              <a:t>Comfort with uncertainty</a:t>
            </a:r>
            <a:r>
              <a:rPr lang="en-US" sz="1400" dirty="0">
                <a:solidFill>
                  <a:srgbClr val="000000"/>
                </a:solidFill>
                <a:latin typeface="Arial"/>
              </a:rPr>
              <a:t> </a:t>
            </a:r>
            <a:r>
              <a:rPr lang="en-US" sz="1400" b="1" dirty="0">
                <a:solidFill>
                  <a:srgbClr val="000000"/>
                </a:solidFill>
                <a:latin typeface="Arial"/>
              </a:rPr>
              <a:t>and </a:t>
            </a:r>
            <a:r>
              <a:rPr lang="en-US" sz="1400" b="1" dirty="0" smtClean="0">
                <a:solidFill>
                  <a:srgbClr val="000000"/>
                </a:solidFill>
                <a:latin typeface="Arial"/>
              </a:rPr>
              <a:t>adaptability </a:t>
            </a:r>
            <a:r>
              <a:rPr lang="en-US" sz="1400" dirty="0">
                <a:solidFill>
                  <a:srgbClr val="000000"/>
                </a:solidFill>
                <a:latin typeface="Arial"/>
              </a:rPr>
              <a:t>required to engage with community and stakeholders</a:t>
            </a:r>
          </a:p>
          <a:p>
            <a:pPr marL="285750" indent="-285750">
              <a:spcBef>
                <a:spcPts val="400"/>
              </a:spcBef>
              <a:buFont typeface="Wingdings" pitchFamily="2" charset="2"/>
              <a:buChar char="§"/>
            </a:pPr>
            <a:r>
              <a:rPr lang="en-US" sz="1400" dirty="0" smtClean="0">
                <a:solidFill>
                  <a:srgbClr val="000000"/>
                </a:solidFill>
                <a:latin typeface="Arial"/>
              </a:rPr>
              <a:t>Awareness of </a:t>
            </a:r>
            <a:r>
              <a:rPr lang="en-US" sz="1400" b="1" dirty="0" smtClean="0">
                <a:solidFill>
                  <a:srgbClr val="000000"/>
                </a:solidFill>
                <a:latin typeface="Arial"/>
              </a:rPr>
              <a:t>shift </a:t>
            </a:r>
            <a:r>
              <a:rPr lang="en-US" sz="1400" b="1" dirty="0">
                <a:solidFill>
                  <a:srgbClr val="000000"/>
                </a:solidFill>
                <a:latin typeface="Arial"/>
              </a:rPr>
              <a:t>in power </a:t>
            </a:r>
            <a:r>
              <a:rPr lang="en-US" sz="1400" b="1" dirty="0" smtClean="0">
                <a:solidFill>
                  <a:srgbClr val="000000"/>
                </a:solidFill>
                <a:latin typeface="Arial"/>
              </a:rPr>
              <a:t>dynamic</a:t>
            </a:r>
            <a:r>
              <a:rPr lang="en-US" sz="1400" dirty="0">
                <a:solidFill>
                  <a:srgbClr val="000000"/>
                </a:solidFill>
                <a:latin typeface="Arial"/>
              </a:rPr>
              <a:t> </a:t>
            </a:r>
            <a:r>
              <a:rPr lang="en-US" sz="1400" dirty="0" smtClean="0">
                <a:solidFill>
                  <a:srgbClr val="000000"/>
                </a:solidFill>
                <a:latin typeface="Arial"/>
              </a:rPr>
              <a:t>among funders, grantees, and other stakeholders</a:t>
            </a:r>
            <a:endParaRPr lang="en-US" sz="1400" dirty="0">
              <a:solidFill>
                <a:srgbClr val="000000"/>
              </a:solidFill>
              <a:latin typeface="Arial"/>
            </a:endParaRPr>
          </a:p>
          <a:p>
            <a:pPr marL="285750" indent="-285750">
              <a:spcBef>
                <a:spcPts val="400"/>
              </a:spcBef>
              <a:buFont typeface="Wingdings" pitchFamily="2" charset="2"/>
              <a:buChar char="§"/>
            </a:pPr>
            <a:r>
              <a:rPr lang="en-US" sz="1400" b="1" dirty="0" smtClean="0">
                <a:solidFill>
                  <a:srgbClr val="000000"/>
                </a:solidFill>
                <a:latin typeface="Arial"/>
              </a:rPr>
              <a:t>Openness </a:t>
            </a:r>
            <a:r>
              <a:rPr lang="en-US" sz="1400" b="1" dirty="0">
                <a:solidFill>
                  <a:srgbClr val="000000"/>
                </a:solidFill>
                <a:latin typeface="Arial"/>
              </a:rPr>
              <a:t>to funding infrastructure</a:t>
            </a:r>
            <a:r>
              <a:rPr lang="en-US" sz="1400" dirty="0">
                <a:solidFill>
                  <a:srgbClr val="000000"/>
                </a:solidFill>
                <a:latin typeface="Arial"/>
              </a:rPr>
              <a:t>, which is often seen as less attractive than funding direct services or  </a:t>
            </a:r>
            <a:r>
              <a:rPr lang="en-US" sz="1400" dirty="0" smtClean="0">
                <a:solidFill>
                  <a:srgbClr val="000000"/>
                </a:solidFill>
                <a:latin typeface="Arial"/>
              </a:rPr>
              <a:t>interventions</a:t>
            </a:r>
            <a:endParaRPr lang="en-US" sz="1400" dirty="0">
              <a:solidFill>
                <a:srgbClr val="000000"/>
              </a:solidFill>
              <a:latin typeface="Arial"/>
            </a:endParaRPr>
          </a:p>
        </p:txBody>
      </p:sp>
      <p:sp>
        <p:nvSpPr>
          <p:cNvPr id="12" name="TextBox 11"/>
          <p:cNvSpPr txBox="1"/>
          <p:nvPr/>
        </p:nvSpPr>
        <p:spPr>
          <a:xfrm>
            <a:off x="2133600" y="5202936"/>
            <a:ext cx="6705600" cy="1487587"/>
          </a:xfrm>
          <a:prstGeom prst="rect">
            <a:avLst/>
          </a:prstGeom>
          <a:noFill/>
        </p:spPr>
        <p:txBody>
          <a:bodyPr wrap="square" rtlCol="0">
            <a:spAutoFit/>
          </a:bodyPr>
          <a:lstStyle/>
          <a:p>
            <a:pPr marL="285750" indent="-285750">
              <a:spcBef>
                <a:spcPts val="400"/>
              </a:spcBef>
              <a:buFont typeface="Wingdings" pitchFamily="2" charset="2"/>
              <a:buChar char="§"/>
            </a:pPr>
            <a:r>
              <a:rPr lang="en-US" sz="1400" dirty="0">
                <a:solidFill>
                  <a:srgbClr val="000000"/>
                </a:solidFill>
                <a:latin typeface="Arial"/>
              </a:rPr>
              <a:t>Commitment to </a:t>
            </a:r>
            <a:r>
              <a:rPr lang="en-US" sz="1400" b="1" dirty="0">
                <a:solidFill>
                  <a:srgbClr val="000000"/>
                </a:solidFill>
                <a:latin typeface="Arial"/>
              </a:rPr>
              <a:t>achieving progress on a specific issue,</a:t>
            </a:r>
            <a:r>
              <a:rPr lang="en-US" sz="1400" dirty="0">
                <a:solidFill>
                  <a:srgbClr val="000000"/>
                </a:solidFill>
                <a:latin typeface="Arial"/>
              </a:rPr>
              <a:t> regardless of attribution vs. contribution</a:t>
            </a:r>
          </a:p>
          <a:p>
            <a:pPr marL="285750" indent="-285750">
              <a:spcBef>
                <a:spcPts val="400"/>
              </a:spcBef>
              <a:buFont typeface="Wingdings" pitchFamily="2" charset="2"/>
              <a:buChar char="§"/>
            </a:pPr>
            <a:r>
              <a:rPr lang="en-US" sz="1400" b="1" dirty="0" smtClean="0">
                <a:solidFill>
                  <a:srgbClr val="000000"/>
                </a:solidFill>
                <a:latin typeface="Arial"/>
              </a:rPr>
              <a:t>Understanding of timespan required for systemic change, </a:t>
            </a:r>
            <a:r>
              <a:rPr lang="en-US" sz="1400" dirty="0" smtClean="0">
                <a:solidFill>
                  <a:srgbClr val="000000"/>
                </a:solidFill>
                <a:latin typeface="Arial"/>
              </a:rPr>
              <a:t>making a long-term commitment </a:t>
            </a:r>
          </a:p>
          <a:p>
            <a:pPr marL="285750" indent="-285750">
              <a:spcBef>
                <a:spcPts val="400"/>
              </a:spcBef>
              <a:buFont typeface="Wingdings" pitchFamily="2" charset="2"/>
              <a:buChar char="§"/>
            </a:pPr>
            <a:r>
              <a:rPr lang="en-US" sz="1400" b="1" dirty="0" smtClean="0">
                <a:solidFill>
                  <a:srgbClr val="000000"/>
                </a:solidFill>
                <a:latin typeface="Arial"/>
              </a:rPr>
              <a:t>Comfort with </a:t>
            </a:r>
            <a:r>
              <a:rPr lang="en-US" sz="1400" dirty="0" smtClean="0">
                <a:solidFill>
                  <a:srgbClr val="000000"/>
                </a:solidFill>
                <a:latin typeface="Arial"/>
              </a:rPr>
              <a:t>measuring progress using </a:t>
            </a:r>
            <a:r>
              <a:rPr lang="en-US" sz="1400" b="1" dirty="0" smtClean="0">
                <a:solidFill>
                  <a:srgbClr val="000000"/>
                </a:solidFill>
                <a:latin typeface="Arial"/>
              </a:rPr>
              <a:t>interim milestones and process measures</a:t>
            </a:r>
            <a:endParaRPr lang="en-US" sz="1400" b="1" dirty="0">
              <a:solidFill>
                <a:srgbClr val="000000"/>
              </a:solidFill>
              <a:latin typeface="Arial"/>
            </a:endParaRPr>
          </a:p>
        </p:txBody>
      </p:sp>
      <p:cxnSp>
        <p:nvCxnSpPr>
          <p:cNvPr id="4" name="Straight Connector 3"/>
          <p:cNvCxnSpPr/>
          <p:nvPr/>
        </p:nvCxnSpPr>
        <p:spPr>
          <a:xfrm>
            <a:off x="2133600" y="2881705"/>
            <a:ext cx="6705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133600" y="5139068"/>
            <a:ext cx="67056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custDataLst>
              <p:tags r:id="rId1"/>
            </p:custDataLst>
          </p:nvPr>
        </p:nvSpPr>
        <p:spPr>
          <a:xfrm>
            <a:off x="0" y="6627168"/>
            <a:ext cx="9186532" cy="230832"/>
          </a:xfrm>
          <a:prstGeom prst="rect">
            <a:avLst/>
          </a:prstGeom>
          <a:noFill/>
        </p:spPr>
        <p:txBody>
          <a:bodyPr wrap="square" rtlCol="0">
            <a:spAutoFit/>
          </a:bodyPr>
          <a:lstStyle/>
          <a:p>
            <a:pPr>
              <a:spcAft>
                <a:spcPts val="400"/>
              </a:spcAft>
            </a:pPr>
            <a:r>
              <a:rPr lang="en-US" sz="900" dirty="0">
                <a:solidFill>
                  <a:srgbClr val="000000"/>
                </a:solidFill>
                <a:latin typeface="Arial"/>
              </a:rPr>
              <a:t>Source: FSG Interviews and Analysis</a:t>
            </a:r>
          </a:p>
        </p:txBody>
      </p:sp>
    </p:spTree>
    <p:extLst>
      <p:ext uri="{BB962C8B-B14F-4D97-AF65-F5344CB8AC3E}">
        <p14:creationId xmlns:p14="http://schemas.microsoft.com/office/powerpoint/2010/main" val="18407199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sz="2800" b="1" dirty="0" smtClean="0">
                <a:latin typeface="Times New Roman" pitchFamily="18" charset="0"/>
                <a:cs typeface="Times New Roman" pitchFamily="18" charset="0"/>
              </a:rPr>
              <a:t>NYS Juvenile Justice Collective Impact Case Study</a:t>
            </a:r>
          </a:p>
        </p:txBody>
      </p:sp>
      <p:sp>
        <p:nvSpPr>
          <p:cNvPr id="5123" name="Content Placeholder 2"/>
          <p:cNvSpPr>
            <a:spLocks noGrp="1"/>
          </p:cNvSpPr>
          <p:nvPr>
            <p:ph sz="quarter" idx="4294967295"/>
          </p:nvPr>
        </p:nvSpPr>
        <p:spPr>
          <a:xfrm>
            <a:off x="694944" y="2514600"/>
            <a:ext cx="7620000" cy="3959225"/>
          </a:xfrm>
          <a:prstGeom prst="rect">
            <a:avLst/>
          </a:prstGeom>
        </p:spPr>
        <p:txBody>
          <a:bodyPr>
            <a:normAutofit fontScale="77500" lnSpcReduction="20000"/>
          </a:bodyPr>
          <a:lstStyle/>
          <a:p>
            <a:pPr eaLnBrk="1" fontAlgn="auto" hangingPunct="1">
              <a:spcAft>
                <a:spcPts val="0"/>
              </a:spcAft>
              <a:buFont typeface="Wingdings" pitchFamily="2" charset="2"/>
              <a:buChar char="§"/>
              <a:defRPr/>
            </a:pPr>
            <a:r>
              <a:rPr lang="en-US" sz="2800" dirty="0" smtClean="0">
                <a:latin typeface="Times New Roman" pitchFamily="18" charset="0"/>
                <a:cs typeface="Times New Roman" pitchFamily="18" charset="0"/>
              </a:rPr>
              <a:t>September 2010:  Steering Committee of key leaders in juvenile justice from across the state is convened</a:t>
            </a:r>
          </a:p>
          <a:p>
            <a:pPr marL="0" indent="0" eaLnBrk="1" fontAlgn="auto" hangingPunct="1">
              <a:spcAft>
                <a:spcPts val="0"/>
              </a:spcAft>
              <a:buNone/>
              <a:defRPr/>
            </a:pPr>
            <a:endParaRPr lang="en-US" sz="2800" dirty="0">
              <a:latin typeface="Times New Roman" pitchFamily="18" charset="0"/>
              <a:cs typeface="Times New Roman" pitchFamily="18" charset="0"/>
            </a:endParaRPr>
          </a:p>
          <a:p>
            <a:pPr fontAlgn="auto">
              <a:spcAft>
                <a:spcPts val="0"/>
              </a:spcAft>
              <a:buFont typeface="Wingdings" pitchFamily="2" charset="2"/>
              <a:buChar char="§"/>
              <a:defRPr/>
            </a:pPr>
            <a:r>
              <a:rPr lang="en-US" sz="2800" dirty="0" smtClean="0">
                <a:latin typeface="Times New Roman" pitchFamily="18" charset="0"/>
                <a:cs typeface="Times New Roman" pitchFamily="18" charset="0"/>
              </a:rPr>
              <a:t>Membership reflected all interested stakeholder groups</a:t>
            </a:r>
          </a:p>
          <a:p>
            <a:pPr marL="0" indent="0" eaLnBrk="1" fontAlgn="auto" hangingPunct="1">
              <a:spcAft>
                <a:spcPts val="0"/>
              </a:spcAft>
              <a:buNone/>
              <a:defRPr/>
            </a:pPr>
            <a:endParaRPr lang="en-US" sz="2800" dirty="0">
              <a:latin typeface="Times New Roman" pitchFamily="18" charset="0"/>
              <a:cs typeface="Times New Roman" pitchFamily="18" charset="0"/>
            </a:endParaRPr>
          </a:p>
          <a:p>
            <a:pPr eaLnBrk="1" fontAlgn="auto" hangingPunct="1">
              <a:spcAft>
                <a:spcPts val="0"/>
              </a:spcAft>
              <a:buFont typeface="Wingdings" pitchFamily="2" charset="2"/>
              <a:buChar char="§"/>
              <a:defRPr/>
            </a:pPr>
            <a:r>
              <a:rPr lang="en-US" sz="2800" dirty="0" smtClean="0">
                <a:latin typeface="Times New Roman" pitchFamily="18" charset="0"/>
                <a:cs typeface="Times New Roman" pitchFamily="18" charset="0"/>
              </a:rPr>
              <a:t>Facilitation of the visioning process was critical; an early common vision set the stage for progress</a:t>
            </a:r>
          </a:p>
          <a:p>
            <a:pPr marL="274320" indent="-274320" fontAlgn="auto">
              <a:spcAft>
                <a:spcPts val="0"/>
              </a:spcAft>
              <a:buFont typeface="Wingdings"/>
              <a:buChar char=""/>
              <a:defRPr/>
            </a:pPr>
            <a:endParaRPr lang="en-US" dirty="0" smtClean="0">
              <a:latin typeface="Times New Roman" pitchFamily="18" charset="0"/>
              <a:cs typeface="Times New Roman" pitchFamily="18" charset="0"/>
            </a:endParaRPr>
          </a:p>
          <a:p>
            <a:pPr marL="274320" indent="-274320" eaLnBrk="1" fontAlgn="auto" hangingPunct="1">
              <a:spcAft>
                <a:spcPts val="0"/>
              </a:spcAft>
              <a:buFont typeface="Wingdings"/>
              <a:buChar char=""/>
              <a:defRPr/>
            </a:pPr>
            <a:endParaRPr lang="en-US" sz="1400" dirty="0" smtClean="0">
              <a:latin typeface="Times New Roman" pitchFamily="18" charset="0"/>
              <a:cs typeface="Times New Roman" pitchFamily="18" charset="0"/>
            </a:endParaRPr>
          </a:p>
          <a:p>
            <a:pPr eaLnBrk="1" fontAlgn="auto" hangingPunct="1">
              <a:spcAft>
                <a:spcPts val="0"/>
              </a:spcAft>
              <a:buFont typeface="Wingdings" pitchFamily="2" charset="2"/>
              <a:buChar char="§"/>
              <a:defRPr/>
            </a:pPr>
            <a:r>
              <a:rPr lang="en-US" sz="2800" dirty="0" smtClean="0">
                <a:latin typeface="Times New Roman" pitchFamily="18" charset="0"/>
                <a:cs typeface="Times New Roman" pitchFamily="18" charset="0"/>
              </a:rPr>
              <a:t>Improving outcomes for youth and communities requires a coordinated, strategic effort by multiple actors working toward a shared vision and common goals</a:t>
            </a:r>
            <a:endParaRPr lang="en-US" sz="2500" dirty="0" smtClean="0">
              <a:latin typeface="Times New Roman" pitchFamily="18" charset="0"/>
              <a:cs typeface="Times New Roman" pitchFamily="18" charset="0"/>
            </a:endParaRPr>
          </a:p>
          <a:p>
            <a:pPr marL="274320" indent="-274320" eaLnBrk="1" fontAlgn="auto" hangingPunct="1">
              <a:spcAft>
                <a:spcPts val="0"/>
              </a:spcAft>
              <a:buFont typeface="Wingdings"/>
              <a:buNone/>
              <a:defRPr/>
            </a:pPr>
            <a:endParaRPr lang="en-US" sz="1400" dirty="0" smtClean="0">
              <a:latin typeface="Times New Roman" pitchFamily="18" charset="0"/>
              <a:cs typeface="Times New Roman" pitchFamily="18" charset="0"/>
            </a:endParaRPr>
          </a:p>
          <a:p>
            <a:pPr marL="274320" indent="-274320" eaLnBrk="1" fontAlgn="auto" hangingPunct="1">
              <a:spcAft>
                <a:spcPts val="0"/>
              </a:spcAft>
              <a:buFont typeface="Wingdings"/>
              <a:buNone/>
              <a:defRPr/>
            </a:pPr>
            <a:endParaRPr lang="en-US" sz="2000" dirty="0" smtClean="0">
              <a:latin typeface="Times New Roman" pitchFamily="18" charset="0"/>
              <a:cs typeface="Times New Roman" pitchFamily="18" charset="0"/>
            </a:endParaRPr>
          </a:p>
        </p:txBody>
      </p:sp>
      <p:sp>
        <p:nvSpPr>
          <p:cNvPr id="10244" name="TextBox 4"/>
          <p:cNvSpPr txBox="1">
            <a:spLocks noChangeArrowheads="1"/>
          </p:cNvSpPr>
          <p:nvPr/>
        </p:nvSpPr>
        <p:spPr bwMode="auto">
          <a:xfrm>
            <a:off x="457200" y="1219200"/>
            <a:ext cx="8077200" cy="1077913"/>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t>“The juvenile justice system is a highly complex network of public and private agencies, organizations, courts, policies, and procedures at a state and local level, and also includes myriad connection points to other systems.”  </a:t>
            </a:r>
            <a:r>
              <a:rPr lang="en-US" sz="1600" b="1" i="1"/>
              <a:t>Safe Communities Successful Youth: A Shared Vision for the New York State Juvenile Justice System</a:t>
            </a:r>
            <a:endParaRPr lang="en-US" sz="1600" b="1"/>
          </a:p>
        </p:txBody>
      </p:sp>
    </p:spTree>
    <p:extLst>
      <p:ext uri="{BB962C8B-B14F-4D97-AF65-F5344CB8AC3E}">
        <p14:creationId xmlns:p14="http://schemas.microsoft.com/office/powerpoint/2010/main" val="14876963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58sPe_mNmUahzU_3Ia2o0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X5O1IrlrPEiFUxOYey9IX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4DhmgNW7KkS_xEgTkXgfb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ZIqOOkTLXEag5TT584k0u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ZL7SsPxPgUGsAp8_cE6HI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t1WCNx5FTkaJhtFrxuzdB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I9YlzCwKv0KlhhMB4at_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BRwkjvjOjEi1KxsTH7jWL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geOeu6WP0yIG9W_V3ykT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zrVowB8QlUaAQwmdDiEc7g"/>
</p:tagLst>
</file>

<file path=ppt/tags/tag2.xml><?xml version="1.0" encoding="utf-8"?>
<p:tagLst xmlns:a="http://schemas.openxmlformats.org/drawingml/2006/main" xmlns:r="http://schemas.openxmlformats.org/officeDocument/2006/relationships" xmlns:p="http://schemas.openxmlformats.org/presentationml/2006/main">
  <p:tag name="OFFISYNC_SLIDE_GUID" val="5f863cf5-7651-4020-b2b2-e9dea12a6c2b"/>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mMyLSeV.B0mgJRKJ7HaPL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knyTp.taEatGjkXBDlur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vz8Wk7NQvEW56ob.6UhEX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PajK8PsVQEaRnGDtQcHcc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muHxZc0xEyBgVigh7Nox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kl6zNfSxvEe5fj1eoISAT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mVtPUdO0kKfR7_qno8DY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IeDKC9bZu0mjNecd5TWpl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libga1DjUaZgaxlkAU1x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lr0rPywHkkuTSQEZmAqXl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T9uxscxdUmyL3_jTQ.oE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WkMhElyJb06DkeRoJWwiP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cCgKMMOyxkK2fHMSF0PiR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syU9euuZnEWCMONdaBis9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oC3FkGHkbkaJbHgaotxXz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RBNENDQP0iDVAWDx2mXj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RBNENDQP0iDVAWDx2mXj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cCgKMMOyxkK2fHMSF0PiR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cCgKMMOyxkK2fHMSF0PiR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cCgKMMOyxkK2fHMSF0PiR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9aIFw2AnEOC2ibKJdJRP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lr0rPywHkkuTSQEZmAqXl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lPpvJXvGakGxmxVW_Ig6R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JQhOoF7cRkqAzBznOuC1V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8NHhzMMfUekE2JI3VhAy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WdU9TFDgAUi6xe06OhYsg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g7vaL7Cr3UqiGwU5XCER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hsaoueXtREu9DJDIsxt4d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hsaoueXtREu9DJDIsxt4d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hsaoueXtREu9DJDIsxt4d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cCgKMMOyxkK2fHMSF0PiR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5jwOARWs90SZyRF_804sj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cCgKMMOyxkK2fHMSF0PiR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zDVjB8osaEuDywPWSgVIv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tyNHKqLD0SdsAbwqB6pa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Sor1J9w7qkGpCLQLm7Ja1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oel9Qk2bjUq96lbECopcCg"/>
</p:tagLst>
</file>

<file path=ppt/theme/theme1.xml><?xml version="1.0" encoding="utf-8"?>
<a:theme xmlns:a="http://schemas.openxmlformats.org/drawingml/2006/main" name="blank">
  <a:themeElements>
    <a:clrScheme name="FSG">
      <a:dk1>
        <a:srgbClr val="000000"/>
      </a:dk1>
      <a:lt1>
        <a:srgbClr val="FFFFFF"/>
      </a:lt1>
      <a:dk2>
        <a:srgbClr val="6A7F10"/>
      </a:dk2>
      <a:lt2>
        <a:srgbClr val="0064AD"/>
      </a:lt2>
      <a:accent1>
        <a:srgbClr val="FA9600"/>
      </a:accent1>
      <a:accent2>
        <a:srgbClr val="4F4C25"/>
      </a:accent2>
      <a:accent3>
        <a:srgbClr val="0094B3"/>
      </a:accent3>
      <a:accent4>
        <a:srgbClr val="A70240"/>
      </a:accent4>
      <a:accent5>
        <a:srgbClr val="9A9B9C"/>
      </a:accent5>
      <a:accent6>
        <a:srgbClr val="FAA755"/>
      </a:accent6>
      <a:hlink>
        <a:srgbClr val="D15972"/>
      </a:hlink>
      <a:folHlink>
        <a:srgbClr val="00B3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1400" dirty="0" err="1" smtClean="0">
            <a:latin typeface="+mj-lt"/>
          </a:defRPr>
        </a:defPPr>
      </a:lstStyle>
    </a:txDef>
  </a:objectDefaults>
  <a:extraClrSchemeLst/>
</a:theme>
</file>

<file path=ppt/theme/theme2.xml><?xml version="1.0" encoding="utf-8"?>
<a:theme xmlns:a="http://schemas.openxmlformats.org/drawingml/2006/main" name="White Page">
  <a:themeElements>
    <a:clrScheme name="FSG">
      <a:dk1>
        <a:srgbClr val="000000"/>
      </a:dk1>
      <a:lt1>
        <a:srgbClr val="FFFFFF"/>
      </a:lt1>
      <a:dk2>
        <a:srgbClr val="6A7F10"/>
      </a:dk2>
      <a:lt2>
        <a:srgbClr val="0064AD"/>
      </a:lt2>
      <a:accent1>
        <a:srgbClr val="FA9600"/>
      </a:accent1>
      <a:accent2>
        <a:srgbClr val="4F4C25"/>
      </a:accent2>
      <a:accent3>
        <a:srgbClr val="0094B3"/>
      </a:accent3>
      <a:accent4>
        <a:srgbClr val="A70240"/>
      </a:accent4>
      <a:accent5>
        <a:srgbClr val="9A9B9C"/>
      </a:accent5>
      <a:accent6>
        <a:srgbClr val="FAA755"/>
      </a:accent6>
      <a:hlink>
        <a:srgbClr val="D15972"/>
      </a:hlink>
      <a:folHlink>
        <a:srgbClr val="00B3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ue background">
  <a:themeElements>
    <a:clrScheme name="FSG">
      <a:dk1>
        <a:srgbClr val="000000"/>
      </a:dk1>
      <a:lt1>
        <a:srgbClr val="FFFFFF"/>
      </a:lt1>
      <a:dk2>
        <a:srgbClr val="6A7F10"/>
      </a:dk2>
      <a:lt2>
        <a:srgbClr val="0064AD"/>
      </a:lt2>
      <a:accent1>
        <a:srgbClr val="FA9600"/>
      </a:accent1>
      <a:accent2>
        <a:srgbClr val="4F4C25"/>
      </a:accent2>
      <a:accent3>
        <a:srgbClr val="0094B3"/>
      </a:accent3>
      <a:accent4>
        <a:srgbClr val="A70240"/>
      </a:accent4>
      <a:accent5>
        <a:srgbClr val="9A9B9C"/>
      </a:accent5>
      <a:accent6>
        <a:srgbClr val="FAA755"/>
      </a:accent6>
      <a:hlink>
        <a:srgbClr val="D15972"/>
      </a:hlink>
      <a:folHlink>
        <a:srgbClr val="00B3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7186</TotalTime>
  <Words>2201</Words>
  <Application>Microsoft Macintosh PowerPoint</Application>
  <PresentationFormat>On-screen Show (4:3)</PresentationFormat>
  <Paragraphs>239</Paragraphs>
  <Slides>16</Slides>
  <Notes>7</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16</vt:i4>
      </vt:variant>
    </vt:vector>
  </HeadingPairs>
  <TitlesOfParts>
    <vt:vector size="20" baseType="lpstr">
      <vt:lpstr>blank</vt:lpstr>
      <vt:lpstr>White Page</vt:lpstr>
      <vt:lpstr>Blue background</vt:lpstr>
      <vt:lpstr>think-cell Slide</vt:lpstr>
      <vt:lpstr>PowerPoint Presentation</vt:lpstr>
      <vt:lpstr>Achieving Large-Scale Change through Collective Impact Involves Five Key Elements</vt:lpstr>
      <vt:lpstr>Collective Impact Is Being Used to Solve Complex Social Problems in a Wide Range of Sectors</vt:lpstr>
      <vt:lpstr>Taking a Collective Impact Approach Offers Funders the Opportunity to Amplify Impact, Leverage Funding, and Drive Alignment</vt:lpstr>
      <vt:lpstr>Shifting from Isolated Impact to Collective Impact Requires a Different Approach on the Part of Funders</vt:lpstr>
      <vt:lpstr>Funders Can Engage in Collective Impact Efforts in a Number of Ways</vt:lpstr>
      <vt:lpstr>Funder Activities Can Take a Number of Diverse Forms Over the Course of a Collective Impact Effort</vt:lpstr>
      <vt:lpstr>Key Success Factors for Effective Funder Engagement Include Institutional Adaptability, Culture Shifts, and Long-Term Orientation</vt:lpstr>
      <vt:lpstr>NYS Juvenile Justice Collective Impact Case Study</vt:lpstr>
      <vt:lpstr>Strategic Plan Set the Stage for Concrete Progress</vt:lpstr>
      <vt:lpstr>SPAC VISION – Promote youth success and ensure public safety</vt:lpstr>
      <vt:lpstr>Creation of the Strategic Planning ACTION Committee</vt:lpstr>
      <vt:lpstr>Progress on Strategic Plan Action Steps</vt:lpstr>
      <vt:lpstr>Progress on Strategic Plan Action Steps</vt:lpstr>
      <vt:lpstr>Progress on Strategic Plan Action Steps</vt:lpstr>
      <vt:lpstr>For Your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Philanthropic Leadership</dc:title>
  <dc:creator>Emily Malenfant</dc:creator>
  <cp:lastModifiedBy>Tammy Arnstein</cp:lastModifiedBy>
  <cp:revision>231</cp:revision>
  <cp:lastPrinted>2012-08-14T13:51:29Z</cp:lastPrinted>
  <dcterms:created xsi:type="dcterms:W3CDTF">2012-07-19T16:52:29Z</dcterms:created>
  <dcterms:modified xsi:type="dcterms:W3CDTF">2013-03-08T14:59:28Z</dcterms:modified>
</cp:coreProperties>
</file>