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710" r:id="rId3"/>
    <p:sldMasterId id="2147483723" r:id="rId4"/>
    <p:sldMasterId id="2147483736" r:id="rId5"/>
  </p:sldMasterIdLst>
  <p:notesMasterIdLst>
    <p:notesMasterId r:id="rId34"/>
  </p:notesMasterIdLst>
  <p:handoutMasterIdLst>
    <p:handoutMasterId r:id="rId35"/>
  </p:handoutMasterIdLst>
  <p:sldIdLst>
    <p:sldId id="259" r:id="rId6"/>
    <p:sldId id="263" r:id="rId7"/>
    <p:sldId id="286" r:id="rId8"/>
    <p:sldId id="262" r:id="rId9"/>
    <p:sldId id="258" r:id="rId10"/>
    <p:sldId id="268" r:id="rId11"/>
    <p:sldId id="264" r:id="rId12"/>
    <p:sldId id="265" r:id="rId13"/>
    <p:sldId id="269" r:id="rId14"/>
    <p:sldId id="278" r:id="rId15"/>
    <p:sldId id="274" r:id="rId16"/>
    <p:sldId id="288" r:id="rId17"/>
    <p:sldId id="287" r:id="rId18"/>
    <p:sldId id="270" r:id="rId19"/>
    <p:sldId id="284" r:id="rId20"/>
    <p:sldId id="272" r:id="rId21"/>
    <p:sldId id="273" r:id="rId22"/>
    <p:sldId id="275" r:id="rId23"/>
    <p:sldId id="292" r:id="rId24"/>
    <p:sldId id="293" r:id="rId25"/>
    <p:sldId id="294" r:id="rId26"/>
    <p:sldId id="277" r:id="rId27"/>
    <p:sldId id="291" r:id="rId28"/>
    <p:sldId id="279" r:id="rId29"/>
    <p:sldId id="289" r:id="rId30"/>
    <p:sldId id="290" r:id="rId31"/>
    <p:sldId id="295" r:id="rId32"/>
    <p:sldId id="2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36" d="100"/>
          <a:sy n="136" d="100"/>
        </p:scale>
        <p:origin x="-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 sz="3200">
                <a:latin typeface="Arial" pitchFamily="34" charset="0"/>
                <a:cs typeface="Arial" pitchFamily="34" charset="0"/>
              </a:defRPr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College Persistence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Sheet1!$D$3:$D$5</c:f>
              <c:strCache>
                <c:ptCount val="3"/>
                <c:pt idx="0">
                  <c:v>Fall 2011</c:v>
                </c:pt>
                <c:pt idx="1">
                  <c:v>Fall 2008</c:v>
                </c:pt>
                <c:pt idx="2">
                  <c:v>Fall 2007</c:v>
                </c:pt>
              </c:strCache>
            </c:strRef>
          </c:cat>
          <c:val>
            <c:numRef>
              <c:f>Sheet1!$E$3:$E$5</c:f>
              <c:numCache>
                <c:formatCode>0%</c:formatCode>
                <c:ptCount val="3"/>
                <c:pt idx="0">
                  <c:v>0.820000000000001</c:v>
                </c:pt>
                <c:pt idx="1">
                  <c:v>0.600000000000001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069976"/>
        <c:axId val="724073032"/>
      </c:barChart>
      <c:catAx>
        <c:axId val="7240699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24073032"/>
        <c:crosses val="autoZero"/>
        <c:auto val="1"/>
        <c:lblAlgn val="ctr"/>
        <c:lblOffset val="100"/>
        <c:noMultiLvlLbl val="0"/>
      </c:catAx>
      <c:valAx>
        <c:axId val="72407303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24069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F5B42-42E7-4046-97E9-8C8003A26ED9}" type="datetimeFigureOut">
              <a:rPr lang="en-US" smtClean="0"/>
              <a:pPr/>
              <a:t>3/7/13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0AD9-568B-4C84-85E6-58AAB373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BB2E-5710-4981-A4BB-FE260A9517FE}" type="datetimeFigureOut">
              <a:rPr lang="en-US" smtClean="0"/>
              <a:pPr/>
              <a:t>3/7/13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CEAC-2E99-42D8-A2F2-67A7405A04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CEAC-2E99-42D8-A2F2-67A7405A04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CEAC-2E99-42D8-A2F2-67A7405A044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BFC5F3-8FDB-49E6-BF94-1446753294C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9E0D24-2E45-4D1F-8D22-DC355535062D}" type="slidenum">
              <a:rPr lang="en-US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218F7-2748-4D18-9FE1-1D4288800DD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AF736-8BCB-4323-9722-8A8A70A6C64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3058-B6F7-4FE0-BF5B-AC2CDF2D921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BFD-01F5-4ADD-AE3C-A8707D9F29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30D4-B607-4A4E-B0D6-9EFD372D771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02D-C938-4F36-B440-E6978EE335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0459-7CB6-4EA7-98EE-2E9E51C9D38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DB83-528D-446B-82CF-F576CCB6D02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8578-6882-4F11-ABAD-A0F8B58F1DB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D09A-A520-486D-A35B-D30933A1214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4A57-C215-4890-919F-4CA579C2BCF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FA-7B03-4B8A-84EB-2B686853D5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173E-772E-4757-A3B5-5AD0400A261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D335-5195-428F-9620-2045D22F2C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163D-047B-4AF9-8322-BDCA4C99A52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46A-857C-42AF-A46A-F4CB0E4849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6D2D-7286-4B9C-BE14-2A274DF9F9F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C66-6747-4ADC-88DB-ABC05B3D38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26716-DFCD-4205-B4FA-83E975C4110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E505-030E-47DC-BDB8-58988A83406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DC48-5AD3-4080-BA15-8EEBC55248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0811-3F06-497E-81A7-FA3029416FE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E33E-C40A-41A8-A7B5-FE21ECF59B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E452-AA83-4DB3-B4E7-E93B19B10B8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620-9AE7-447A-8C70-93B696E4EA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1F9052-1284-4566-AAB3-EF26749BD66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AF9ECE-2A3D-4FC3-BF9E-5BB4DCA027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EBBA-4DB5-4CC4-8F4D-C2B8DBC039E8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BFD-01F5-4ADD-AE3C-A8707D9F29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C694-AEE1-4232-800B-D68CA41266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02D-C938-4F36-B440-E6978EE335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784C-192D-41E4-B458-F812CF1C44B8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DB83-528D-446B-82CF-F576CCB6D02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7B98-5089-4CA0-8C8F-0D0F955B593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D09A-A520-486D-A35B-D30933A1214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59BA-1E84-40C1-8C55-3CD42B42B7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FA-7B03-4B8A-84EB-2B686853D5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59C4-AD47-4A20-B327-BCBEC21FD3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D335-5195-428F-9620-2045D22F2C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C1C01-F6E4-48A1-B22C-EABD1465F8E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5E69-F783-48D6-98A2-16F01CA038A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46A-857C-42AF-A46A-F4CB0E4849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9B5A-6ED3-42FC-8714-7A3ED61BEBA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C66-6747-4ADC-88DB-ABC05B3D38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DC96-F6FD-4E3E-93EA-AFE85D3FFA3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DC48-5AD3-4080-BA15-8EEBC55248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E8E0-2A1A-4D62-A9BD-298A9615029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E33E-C40A-41A8-A7B5-FE21ECF59B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B801-BAB4-42B0-8ABB-6F03598B8DC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620-9AE7-447A-8C70-93B696E4EA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E17E00-08D7-4CE9-A2D1-B80D0FAF340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AF9ECE-2A3D-4FC3-BF9E-5BB4DCA027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7CAE-A08E-4611-8196-FACB3A675DA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BFD-01F5-4ADD-AE3C-A8707D9F29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9849-8EBB-4E97-ADC2-5101C4B192E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02D-C938-4F36-B440-E6978EE335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F457-D06A-40CF-8C52-A0280235DA6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DB83-528D-446B-82CF-F576CCB6D02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EB93-4A12-4EE6-8456-F235F43F84A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D09A-A520-486D-A35B-D30933A1214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BC9E-5D33-4068-80EE-D9E7C0D724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971C-C495-4983-B651-8AB3DC28969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FA-7B03-4B8A-84EB-2B686853D5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ABE1-F3A0-4654-B6FD-5F79EA6FC2A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D335-5195-428F-9620-2045D22F2C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B947-DE36-4A23-839C-C90E66ABF68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46A-857C-42AF-A46A-F4CB0E4849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A3E4-331E-49C8-8D97-99BD3A32BAD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C66-6747-4ADC-88DB-ABC05B3D38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E7FE-3109-4A24-B23C-283A5648416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DC48-5AD3-4080-BA15-8EEBC55248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A0FF-9303-4D5B-9D6C-1F4B06AD126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E33E-C40A-41A8-A7B5-FE21ECF59B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67CF-570C-4DFB-A70F-2AE9859767D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620-9AE7-447A-8C70-93B696E4EA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575E1F-41C1-4342-BEF9-DADED4E10F9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AF9ECE-2A3D-4FC3-BF9E-5BB4DCA027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6D97-69FC-4708-91A5-6FA860D4539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BFD-01F5-4ADD-AE3C-A8707D9F29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1D47-C661-4B8A-8C13-063ED8D1BCF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02D-C938-4F36-B440-E6978EE335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50323-5D30-4C44-8BCB-864C720BBBD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B9F1-29E8-4BC0-B59C-B52425E11A57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DB83-528D-446B-82CF-F576CCB6D02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00C4-6365-454F-A8B5-BD9509882DE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D09A-A520-486D-A35B-D30933A1214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EB06-734B-40A9-A5BD-88A6AB95D70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FA-7B03-4B8A-84EB-2B686853D5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8B695-B91B-46CD-830A-A8CEF9A4F5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D335-5195-428F-9620-2045D22F2C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BCF8-212B-4982-8682-496287BFB5B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46A-857C-42AF-A46A-F4CB0E4849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A446-61BE-4FDB-83B4-C23F38F2CD2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C66-6747-4ADC-88DB-ABC05B3D38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AE77-1228-4AF1-8C67-ED21B36E3FF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DC48-5AD3-4080-BA15-8EEBC55248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2F99-4911-4C53-8443-A2B87A27A4D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E33E-C40A-41A8-A7B5-FE21ECF59B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AE4D-8251-4E95-8C3C-B0EA1725A6B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620-9AE7-447A-8C70-93B696E4EA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C07A-F2F6-4A85-8E37-DB92A35C831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D8CAE-590E-4D77-ABF7-AB1DD15DA9F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D332-00C9-47C2-A297-3E2C80CAD5E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A8DDC-C689-4B0D-B5D4-84DC3ABDF8B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wav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 contrast="15000"/>
          </a:blip>
          <a:srcRect/>
          <a:stretch>
            <a:fillRect l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AA277BD9-E59B-4D47-A80A-2C69CC112C3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159E0D24-2E45-4D1F-8D22-DC355535062D}" type="slidenum">
              <a:rPr lang="en-US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 spd="slow">
    <p:sndAc>
      <p:stSnd>
        <p:snd r:embed="rId1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40055-0E63-4C11-9DFA-A19DE07453C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C86253-630C-468A-B6D6-B3FD3C4E992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33078-2942-4F1F-A9DA-29E2BB1D22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C86253-630C-468A-B6D6-B3FD3C4E992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08C8F-5A68-46F1-B603-F3309AD7E7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C86253-630C-468A-B6D6-B3FD3C4E992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6DAB78-3857-4723-B29A-7BB9A63FA4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3/7/13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C86253-630C-468A-B6D6-B3FD3C4E992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gif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7.jpeg"/><Relationship Id="rId21" Type="http://schemas.openxmlformats.org/officeDocument/2006/relationships/image" Target="../media/image38.jpeg"/><Relationship Id="rId22" Type="http://schemas.openxmlformats.org/officeDocument/2006/relationships/image" Target="../media/image39.jpeg"/><Relationship Id="rId10" Type="http://schemas.openxmlformats.org/officeDocument/2006/relationships/image" Target="../media/image29.jpeg"/><Relationship Id="rId11" Type="http://schemas.openxmlformats.org/officeDocument/2006/relationships/image" Target="../media/image30.jpeg"/><Relationship Id="rId12" Type="http://schemas.openxmlformats.org/officeDocument/2006/relationships/hyperlink" Target="http://www.ceoworks.org/index.php" TargetMode="External"/><Relationship Id="rId13" Type="http://schemas.openxmlformats.org/officeDocument/2006/relationships/image" Target="../media/image31.png"/><Relationship Id="rId14" Type="http://schemas.openxmlformats.org/officeDocument/2006/relationships/image" Target="../media/image32.jpeg"/><Relationship Id="rId15" Type="http://schemas.openxmlformats.org/officeDocument/2006/relationships/hyperlink" Target="http://www.collegetransition.org/join.html" TargetMode="External"/><Relationship Id="rId16" Type="http://schemas.openxmlformats.org/officeDocument/2006/relationships/image" Target="../media/image33.jpeg"/><Relationship Id="rId17" Type="http://schemas.openxmlformats.org/officeDocument/2006/relationships/image" Target="../media/image34.png"/><Relationship Id="rId18" Type="http://schemas.openxmlformats.org/officeDocument/2006/relationships/image" Target="../media/image35.jpeg"/><Relationship Id="rId19" Type="http://schemas.openxmlformats.org/officeDocument/2006/relationships/image" Target="../media/image36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audio" Target="../media/audio1.wav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Arial Black" pitchFamily="34" charset="0"/>
              </a:rPr>
              <a:t>Resilience and the Community Mentoring Approach to GED and College Completion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340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Future Now / I.M.P.A.C.T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Improving My Progress at College Today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 College Transition Network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Friday, November 9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2012</a:t>
            </a:r>
          </a:p>
        </p:txBody>
      </p:sp>
    </p:spTree>
  </p:cSld>
  <p:clrMapOvr>
    <a:masterClrMapping/>
  </p:clrMapOvr>
  <p:transition xmlns:p14="http://schemas.microsoft.com/office/powerpoint/2010/main" spd="slow">
    <p:fade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“Roots and Wings”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Essential Building Blocks of Resilience*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791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Taken from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Building Resilience in Children and Teens</a:t>
            </a:r>
          </a:p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By Kenneth R. Ginsburg, MD, MS Ed, FAAP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59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9050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Competence</a:t>
            </a:r>
            <a:endParaRPr lang="en-US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Confidence</a:t>
            </a:r>
            <a:endParaRPr lang="en-US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Connection</a:t>
            </a:r>
            <a:endParaRPr lang="en-US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Character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Contribution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Coping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Control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Caring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10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BUILDING COMPETENCE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High quality of academic preparation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Tutoring provided by mentors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Tutoring for college students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College Prep taught by mentors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153150"/>
            <a:ext cx="21336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chemeClr val="tx1"/>
                </a:solidFill>
                <a:latin typeface="Arial Black" pitchFamily="34" charset="0"/>
              </a:rPr>
              <a:pPr>
                <a:defRPr/>
              </a:pPr>
              <a:t>11</a:t>
            </a:fld>
            <a:endParaRPr lang="en-US" sz="1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/>
            <a:r>
              <a:rPr lang="en-US" sz="3200" dirty="0" smtClean="0">
                <a:latin typeface="Arial Black" pitchFamily="34" charset="0"/>
                <a:cs typeface="Arial" pitchFamily="34" charset="0"/>
              </a:rPr>
              <a:t>Tutoring provided by mentors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 Placeholder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399"/>
            <a:ext cx="9144000" cy="596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066800"/>
          </a:xfrm>
        </p:spPr>
        <p:txBody>
          <a:bodyPr/>
          <a:lstStyle/>
          <a:p>
            <a:pPr lvl="1"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COLLEGE PREP</a:t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TAUGHT BY MENTORS</a:t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BUILDING CONFIDENCE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Leadership Development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Opportunities for meaningful contribution. Mentors are role models and living proof of success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Asset-Based Development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Build on strengths. 12 Step Model. Focus on the positive – glass half full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Listening exchange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We ask the students to identify their own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TAGS-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Talents, Assets, Gifts and Strengths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Build Self Awareness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Personality test (Myers Briggs) indentifies and matches strengths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Goal setting – ‘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Career Planning Meetings’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Listen to students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Seek feedback and implement their ideas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6300" y="6096000"/>
            <a:ext cx="3810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chemeClr val="tx1"/>
                </a:solidFill>
                <a:latin typeface="Arial Black" pitchFamily="34" charset="0"/>
              </a:rPr>
              <a:pPr>
                <a:defRPr/>
              </a:pPr>
              <a:t>14</a:t>
            </a:fld>
            <a:endParaRPr lang="en-US" sz="1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LIVING PROOF</a:t>
            </a:r>
            <a:endParaRPr lang="en-US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68749"/>
      </p:ext>
    </p:extLst>
  </p:cSld>
  <p:clrMapOvr>
    <a:masterClrMapping/>
  </p:clrMapOvr>
  <p:transition xmlns:p14="http://schemas.microsoft.com/office/powerpoint/2010/main" spd="slow"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pic>
        <p:nvPicPr>
          <p:cNvPr id="13" name="Picture 12" descr="half-full-glass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00200"/>
            <a:ext cx="3429000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86046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BF2FE8-EDFE-45C8-832A-6D656CDA8F99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16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1752600"/>
            <a:ext cx="51054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Recruitment, Intake, &amp; TABE Examination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Individual Interview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Program Orientation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Pre-GED / GED courses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Career Planning Meeting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Pass General Test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Pass Predictor and Take GED Exam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College Prep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Career Connection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Admissions and Financial Aid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Take College entrance exam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Advisement, Register and Validate Course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020763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Asset-Based Community Development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b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12 Steps to Successful College Transition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675414" y="1752600"/>
            <a:ext cx="990600" cy="47244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206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LISTENING EXCHANGE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392793_495999183758937_124792718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9185">
            <a:off x="2804374" y="4268777"/>
            <a:ext cx="1756491" cy="1509712"/>
          </a:xfrm>
          <a:prstGeom prst="rect">
            <a:avLst/>
          </a:prstGeom>
        </p:spPr>
      </p:pic>
      <p:pic>
        <p:nvPicPr>
          <p:cNvPr id="15" name="Picture 14" descr="392793_495999183758937_124792718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74453">
            <a:off x="2775554" y="2089754"/>
            <a:ext cx="1509712" cy="1509712"/>
          </a:xfrm>
          <a:prstGeom prst="rect">
            <a:avLst/>
          </a:prstGeom>
        </p:spPr>
      </p:pic>
      <p:pic>
        <p:nvPicPr>
          <p:cNvPr id="16" name="Picture 15" descr="392793_495999183758937_124792718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965426"/>
            <a:ext cx="1509712" cy="1236460"/>
          </a:xfrm>
          <a:prstGeom prst="rect">
            <a:avLst/>
          </a:prstGeom>
        </p:spPr>
      </p:pic>
      <p:pic>
        <p:nvPicPr>
          <p:cNvPr id="17" name="Picture 16" descr="392793_495999183758937_1247927188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92293">
            <a:off x="991893" y="3657600"/>
            <a:ext cx="897526" cy="1509712"/>
          </a:xfrm>
          <a:prstGeom prst="rect">
            <a:avLst/>
          </a:prstGeom>
        </p:spPr>
      </p:pic>
      <p:pic>
        <p:nvPicPr>
          <p:cNvPr id="19" name="Picture 18" descr="392793_495999183758937_1247927188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917270">
            <a:off x="5301761" y="3657600"/>
            <a:ext cx="1269390" cy="1509712"/>
          </a:xfrm>
          <a:prstGeom prst="rect">
            <a:avLst/>
          </a:prstGeom>
        </p:spPr>
      </p:pic>
      <p:pic>
        <p:nvPicPr>
          <p:cNvPr id="20" name="Picture 19" descr="392793_495999183758937_1247927188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7633">
            <a:off x="7064363" y="4236771"/>
            <a:ext cx="1509712" cy="1269390"/>
          </a:xfrm>
          <a:prstGeom prst="rect">
            <a:avLst/>
          </a:prstGeom>
        </p:spPr>
      </p:pic>
      <p:pic>
        <p:nvPicPr>
          <p:cNvPr id="21" name="Picture 20" descr="392793_495999183758937_1247927188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30404">
            <a:off x="5181600" y="1938662"/>
            <a:ext cx="1509712" cy="1289988"/>
          </a:xfrm>
          <a:prstGeom prst="rect">
            <a:avLst/>
          </a:prstGeom>
        </p:spPr>
      </p:pic>
      <p:pic>
        <p:nvPicPr>
          <p:cNvPr id="22" name="Picture 21" descr="392793_495999183758937_1247927188_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584143">
            <a:off x="7159060" y="2165274"/>
            <a:ext cx="1396483" cy="15097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BUILDING CONNECTION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839200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Starts on Day 1:  Build strong long-lasting relationships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Students form special bonds with the mentors/role models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Learn the students names, and give individual attention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Facebook (share pictures and important announcements), post pictures  of GEDs, college degree, and other achievements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Events and Celebrations - Thanksgiving Luncheon, Christmas Celebration, Graduations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Students who graduate want to stay involved and ‘give back’ – volunteer, work-study, paid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1722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7924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Future Now  / IMPACT at Bronx Community College  – Facebook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https://www.facebook.com/futurenowbcc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Future Now  / IMPACT at Bronx Community College  – YouTube Video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http://www.youtube.com/watch?v=yMotK4wpMRE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IMPACT at Hostos Community College – Facebook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https://www.facebook.com/impactat.hostos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IMPACT at Medgar Evers – Facebook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https://www.facebook.com/impact.atmec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CONNECTION VIA SOCIAL MEDIA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71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86" y="85634"/>
            <a:ext cx="9144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US" b="1" dirty="0" smtClean="0">
              <a:latin typeface="Arial Black" pitchFamily="34" charset="0"/>
            </a:endParaRPr>
          </a:p>
          <a:p>
            <a:pPr lvl="0" algn="ctr"/>
            <a:r>
              <a:rPr lang="en-US" sz="2000" b="1" dirty="0" smtClean="0">
                <a:latin typeface="Arial Black" pitchFamily="34" charset="0"/>
              </a:rPr>
              <a:t>Future Now is a campus based GED prep and college completion program located at Bronx Community College</a:t>
            </a:r>
          </a:p>
          <a:p>
            <a:pPr lvl="0" algn="ctr"/>
            <a:endParaRPr lang="en-US" b="1" dirty="0"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81750"/>
            <a:ext cx="685800" cy="476250"/>
          </a:xfrm>
        </p:spPr>
        <p:txBody>
          <a:bodyPr/>
          <a:lstStyle/>
          <a:p>
            <a:fld id="{159E0D24-2E45-4D1F-8D22-DC355535062D}" type="slidenum">
              <a:rPr lang="en-US" b="1" smtClean="0">
                <a:latin typeface="Arial Black" pitchFamily="34" charset="0"/>
              </a:rPr>
              <a:pPr/>
              <a:t>2</a:t>
            </a:fld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3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EVENTS &amp; CELEBRATIONS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3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EVENTS &amp; CELEBRATIONS</a:t>
            </a:r>
            <a:endParaRPr lang="en-US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3" y="-1143002"/>
            <a:ext cx="6858000" cy="914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20675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22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6" y="6577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rial Black" pitchFamily="34" charset="0"/>
              </a:rPr>
              <a:t>IMPACT Peer Mentoring: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Arial Black" pitchFamily="34" charset="0"/>
              </a:rPr>
              <a:t>A Promising Practice</a:t>
            </a:r>
            <a:endParaRPr lang="en-US" sz="4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prstClr val="white"/>
                </a:solidFill>
                <a:latin typeface="Arial Black" pitchFamily="34" charset="0"/>
              </a:rPr>
              <a:pPr>
                <a:defRPr/>
              </a:pPr>
              <a:t>23</a:t>
            </a:fld>
            <a:endParaRPr lang="en-US" sz="1400" b="1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ADAPTABLE &amp; TRANSFERABLE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24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Win, Win, Win, Win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Expands program capacities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Improves program outcomes - GED, College transition, college completion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Builds resilience and builds leaders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Gives students work experience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 Virtuous Circle – benefits amplify over 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Soon to be added to NCTN Promising Practices website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NOT A MAGIC BULLET</a:t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&amp; THE IMPORTANCE OF EVIDENCE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25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752600"/>
            <a:ext cx="8458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Takes some consistent and thoughtful resource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IMPACT Coordinator to build up and support peer mentor program growth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Staff and mentor support college prep and transition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Work Study or stipends for mentors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Evidence-driven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Collect good baseline data for comparison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Determine the right metrics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 good data and evaluate to understand outcomes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Consistent learning and listening - Action Reflection model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Willingness to change program culture and practice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Learners seen as authentic partners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IMPACT PILOT</a:t>
            </a:r>
            <a:b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MEDGAR EVERS COLLEGE</a:t>
            </a:r>
            <a:b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HOSTOS COMMUNITY COLLEGE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26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752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Two campus-based pilot sites funded for 3 years via the Young Men’s Initiative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Now in second semester of implementation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Targets are to significantly raise GED pass rates, college transition and persistence.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Even with short time frame have seen promising results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77" name="Title 1"/>
          <p:cNvSpPr>
            <a:spLocks noGrp="1"/>
          </p:cNvSpPr>
          <p:nvPr>
            <p:ph type="ctrTitle" idx="4294967295"/>
          </p:nvPr>
        </p:nvSpPr>
        <p:spPr>
          <a:xfrm>
            <a:off x="0" y="179388"/>
            <a:ext cx="9144000" cy="124142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PARTNERSHIPS FOR SUCCESS</a:t>
            </a:r>
            <a:b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THANK YOU</a:t>
            </a:r>
          </a:p>
        </p:txBody>
      </p:sp>
      <p:pic>
        <p:nvPicPr>
          <p:cNvPr id="50179" name="Picture 4" descr="CUN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2098745"/>
            <a:ext cx="1905000" cy="80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2" name="Picture 12" descr="College Initiativ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5137" y="4403725"/>
            <a:ext cx="1249363" cy="94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0183" name="Group 19"/>
          <p:cNvGrpSpPr>
            <a:grpSpLocks/>
          </p:cNvGrpSpPr>
          <p:nvPr/>
        </p:nvGrpSpPr>
        <p:grpSpPr bwMode="auto">
          <a:xfrm>
            <a:off x="257175" y="5620543"/>
            <a:ext cx="1504950" cy="912813"/>
            <a:chOff x="3276600" y="3962400"/>
            <a:chExt cx="1504950" cy="912334"/>
          </a:xfrm>
        </p:grpSpPr>
        <p:pic>
          <p:nvPicPr>
            <p:cNvPr id="50197" name="Picture 14" descr="FS_Bird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2800" y="3962400"/>
              <a:ext cx="1428750" cy="9123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276600" y="4038560"/>
              <a:ext cx="914400" cy="821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The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Fortune Society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</p:grpSp>
      <p:pic>
        <p:nvPicPr>
          <p:cNvPr id="50185" name="Picture 27" descr="lac_log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3412" y="5862977"/>
            <a:ext cx="2238375" cy="49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6" name="Picture 2" descr="http://profile.ak.fbcdn.net/object3/1751/104/n22831037850_56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7512" y="4037013"/>
            <a:ext cx="14478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7" name="Picture 4" descr="http://www.nyc.gov/html/dycd/images/features/logo_dycd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2638" y="3209131"/>
            <a:ext cx="137160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8" name="Picture 6" descr="http://collegenow.cuny.edu/sciencefair/images/DOE_log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3227388"/>
            <a:ext cx="1366838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9" name="Picture 8" descr="http://images.forbes.com/media/2009/07/23/02-robin-hood-foundation-logo.jpg"/>
          <p:cNvPicPr>
            <a:picLocks noChangeAspect="1" noChangeArrowheads="1"/>
          </p:cNvPicPr>
          <p:nvPr/>
        </p:nvPicPr>
        <p:blipFill>
          <a:blip r:embed="rId11"/>
          <a:srcRect l="12334" t="25119" r="9666" b="32024"/>
          <a:stretch>
            <a:fillRect/>
          </a:stretch>
        </p:blipFill>
        <p:spPr bwMode="auto">
          <a:xfrm>
            <a:off x="4473576" y="5815805"/>
            <a:ext cx="1828800" cy="70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0" name="Picture 10" descr="CEO - Center for Employment Opportunities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5638800"/>
            <a:ext cx="1952625" cy="89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1" name="Picture 12" descr="http://warwickshire-probation-vc.com/neo3/public/cmsFileAction-downloadFile.action?id=9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2100" y="4314825"/>
            <a:ext cx="1003300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2" name="Picture 14" descr="ABE to College Transition: A Resource for ABE and ESOL Teachers and Programs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27522" t="11765" b="17647"/>
          <a:stretch>
            <a:fillRect/>
          </a:stretch>
        </p:blipFill>
        <p:spPr bwMode="auto">
          <a:xfrm>
            <a:off x="6371432" y="3180556"/>
            <a:ext cx="2286000" cy="69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3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0" y="4343400"/>
            <a:ext cx="909638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4" name="Picture 19" descr="http://patchcollector320.tripod.com/sitebuildercontent/sitebuilderpictures/.pond/nyccorrections.jpg.w300h36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80800" y="4403725"/>
            <a:ext cx="1008063" cy="121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203575"/>
            <a:ext cx="1743075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2138146"/>
            <a:ext cx="1697037" cy="80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32" y="2098745"/>
            <a:ext cx="1825268" cy="83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12" y="2121296"/>
            <a:ext cx="1871663" cy="84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484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photos.xx.fbcdn.net/hphotos-snc7/36508_468926456466210_201903361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8"/>
            <a:ext cx="9144000" cy="68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76250"/>
          </a:xfrm>
        </p:spPr>
        <p:txBody>
          <a:bodyPr/>
          <a:lstStyle/>
          <a:p>
            <a:fld id="{159E0D24-2E45-4D1F-8D22-DC355535062D}" type="slidenum">
              <a:rPr lang="en-US" b="1" smtClean="0">
                <a:latin typeface="Arial Black" pitchFamily="34" charset="0"/>
              </a:rPr>
              <a:pPr/>
              <a:t>28</a:t>
            </a:fld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64045"/>
      </p:ext>
    </p:extLst>
  </p:cSld>
  <p:clrMapOvr>
    <a:masterClrMapping/>
  </p:clrMapOvr>
  <p:transition xmlns:p14="http://schemas.microsoft.com/office/powerpoint/2010/main" spd="slow">
    <p:fade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5A46-49B5-47FF-B5FB-AB33A254A50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04800" y="1595021"/>
            <a:ext cx="8839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empower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out-of-school students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assist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 completing their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GED and transition into college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help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all students graduate in 3 years or less with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 Associate’s Degree. Many transition to senior college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develop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into self-sufficient leaders who will have a positive impact on their peers and the community at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large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0" y="609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 Black" pitchFamily="34" charset="0"/>
              </a:rPr>
              <a:t>OUR MISSION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Arial Black" pitchFamily="34" charset="0"/>
              </a:rPr>
              <a:t>The Future Now / IMPACT Approach:</a:t>
            </a:r>
          </a:p>
          <a:p>
            <a:pPr algn="ctr"/>
            <a:r>
              <a:rPr lang="en-US" sz="2600" dirty="0" smtClean="0">
                <a:latin typeface="Arial Black" pitchFamily="34" charset="0"/>
              </a:rPr>
              <a:t>One-on-One, Group and Community Mentoring</a:t>
            </a:r>
            <a:endParaRPr lang="en-US" sz="2600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657" y="6372125"/>
            <a:ext cx="566057" cy="476250"/>
          </a:xfrm>
        </p:spPr>
        <p:txBody>
          <a:bodyPr/>
          <a:lstStyle/>
          <a:p>
            <a:fld id="{159E0D24-2E45-4D1F-8D22-DC355535062D}" type="slidenum">
              <a:rPr lang="en-US" b="1" smtClean="0">
                <a:solidFill>
                  <a:schemeClr val="bg1"/>
                </a:solidFill>
                <a:latin typeface="Arial Black" pitchFamily="34" charset="0"/>
              </a:rPr>
              <a:pPr/>
              <a:t>4</a:t>
            </a:fld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9800" y="0"/>
            <a:ext cx="26670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436076" y="858618"/>
            <a:ext cx="3261834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3733800"/>
            <a:ext cx="1524000" cy="430887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GED Coordinator</a:t>
            </a:r>
          </a:p>
          <a:p>
            <a:pPr algn="ctr"/>
            <a:endParaRPr lang="en-US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733800"/>
            <a:ext cx="9906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</a:t>
            </a:r>
          </a:p>
          <a:p>
            <a:pPr algn="ctr"/>
            <a:r>
              <a:rPr lang="en-US" sz="1400" dirty="0" smtClean="0"/>
              <a:t>Mentors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953000"/>
            <a:ext cx="19050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College Coordinator</a:t>
            </a:r>
          </a:p>
          <a:p>
            <a:pPr algn="ctr"/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15240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 Mentors</a:t>
            </a:r>
          </a:p>
          <a:p>
            <a:pPr algn="ctr"/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6096000"/>
            <a:ext cx="20574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 Mentors</a:t>
            </a:r>
          </a:p>
          <a:p>
            <a:pPr algn="ctr"/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6019800"/>
            <a:ext cx="20574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Intake Coordinator</a:t>
            </a:r>
          </a:p>
          <a:p>
            <a:pPr algn="ctr"/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289560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Arial Black" pitchFamily="34" charset="0"/>
              </a:rPr>
              <a:t>Future Now’s Goal: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 ensure that all students complete a 12 step model toward college readiness and self-sufficiency. A partnership with peer mentors is needed to achieve each step.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163286"/>
            <a:ext cx="457200" cy="476250"/>
          </a:xfrm>
        </p:spPr>
        <p:txBody>
          <a:bodyPr/>
          <a:lstStyle/>
          <a:p>
            <a:fld id="{159E0D24-2E45-4D1F-8D22-DC355535062D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22971"/>
      </p:ext>
    </p:extLst>
  </p:cSld>
  <p:clrMapOvr>
    <a:masterClrMapping/>
  </p:clrMapOvr>
  <p:transition xmlns:p14="http://schemas.microsoft.com/office/powerpoint/2010/main" spd="slow">
    <p:fade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762000" cy="365125"/>
          </a:xfrm>
        </p:spPr>
        <p:txBody>
          <a:bodyPr/>
          <a:lstStyle/>
          <a:p>
            <a:pPr>
              <a:defRPr/>
            </a:pPr>
            <a:fld id="{9C7815C8-CFB5-421A-811A-9F18BF946A12}" type="slidenum">
              <a:rPr lang="en-US" sz="1400" b="1">
                <a:solidFill>
                  <a:schemeClr val="tx1"/>
                </a:solidFill>
                <a:latin typeface="Arial Black" pitchFamily="34" charset="0"/>
              </a:rPr>
              <a:pPr>
                <a:defRPr/>
              </a:pPr>
              <a:t>6</a:t>
            </a:fld>
            <a:endParaRPr lang="en-US" sz="1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71500" y="1600200"/>
            <a:ext cx="8572500" cy="41148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Have all dropped out of high school - ages 17-25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TABE test at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grade reading level for GED classes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Over 50% of our students are court-involved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Many come from low-income single-parent families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Many are single parent themselves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Live in the west central Bronx, the home community of a large number of students at risk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09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OUR STUDENTS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600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85% GED pass rates for all students enrolled 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95% college transition rates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Three semester college retention rate of 67%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Selected by NYC to pilot their model through the largest city funded project in the nation to improve outcomes for disenfranchised young men “The Young Men’s Initiative” (YMI)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FUTURE NOW / IMPACT OUTCOMES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0D24-2E45-4D1F-8D22-DC355535062D}" type="slidenum">
              <a:rPr lang="en-US" b="1" smtClean="0">
                <a:latin typeface="Arial Black" pitchFamily="34" charset="0"/>
              </a:rPr>
              <a:pPr/>
              <a:t>7</a:t>
            </a:fld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0D24-2E45-4D1F-8D22-DC355535062D}" type="slidenum">
              <a:rPr lang="en-US" b="1" smtClean="0">
                <a:latin typeface="Arial Black" pitchFamily="34" charset="0"/>
              </a:rPr>
              <a:pPr/>
              <a:t>8</a:t>
            </a:fld>
            <a:endParaRPr lang="en-US" b="1" dirty="0">
              <a:latin typeface="Arial Black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THE IMPACT OF I.M.P.A.C.T!</a:t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en-US" sz="32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304800" y="17526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4200" y="2895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(Before IMPACT)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Three pillars of resiliency:</a:t>
            </a:r>
          </a:p>
          <a:p>
            <a:pPr lvl="0"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Competence, Confidence and Connection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chemeClr val="bg1"/>
                </a:solidFill>
                <a:latin typeface="Arial Black" pitchFamily="34" charset="0"/>
              </a:rPr>
              <a:pPr>
                <a:defRPr/>
              </a:pPr>
              <a:t>9</a:t>
            </a:fld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The 3 C’s</a:t>
            </a:r>
            <a:endParaRPr lang="en-U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930</Words>
  <Application>Microsoft Macintosh PowerPoint</Application>
  <PresentationFormat>On-screen Show (4:3)</PresentationFormat>
  <Paragraphs>172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Glowing puzzle pieces design template</vt:lpstr>
      <vt:lpstr>Flow</vt:lpstr>
      <vt:lpstr>1_Flow</vt:lpstr>
      <vt:lpstr>2_Flow</vt:lpstr>
      <vt:lpstr>3_Flow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STUDENTS</vt:lpstr>
      <vt:lpstr>PowerPoint Presentation</vt:lpstr>
      <vt:lpstr>    THE IMPACT OF I.M.P.A.C.T! </vt:lpstr>
      <vt:lpstr>PowerPoint Presentation</vt:lpstr>
      <vt:lpstr>“Roots and Wings” The Essential Building Blocks of Resilience*</vt:lpstr>
      <vt:lpstr>BUILDING COMPETENCE</vt:lpstr>
      <vt:lpstr>PowerPoint Presentation</vt:lpstr>
      <vt:lpstr>COLLEGE PREP TAUGHT BY MENTORS </vt:lpstr>
      <vt:lpstr>BUILDING CONFIDENCE</vt:lpstr>
      <vt:lpstr>PowerPoint Presentation</vt:lpstr>
      <vt:lpstr>Asset-Based Community Development: 12 Steps to Successful College Transition</vt:lpstr>
      <vt:lpstr>LISTENING EXCHANGE</vt:lpstr>
      <vt:lpstr>BUILDING 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ADAPTABLE &amp; TRANSFERABLE MODEL</vt:lpstr>
      <vt:lpstr>NOT A MAGIC BULLET &amp; THE IMPORTANCE OF EVIDENCE</vt:lpstr>
      <vt:lpstr>IMPACT PILOT  MEDGAR EVERS COLLEGE HOSTOS COMMUNITY COLLEGE</vt:lpstr>
      <vt:lpstr>PARTNERSHIPS FOR SUCCESS 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Tammy Arnstein</cp:lastModifiedBy>
  <cp:revision>338</cp:revision>
  <dcterms:created xsi:type="dcterms:W3CDTF">2012-11-03T18:58:27Z</dcterms:created>
  <dcterms:modified xsi:type="dcterms:W3CDTF">2013-03-07T18:07:10Z</dcterms:modified>
</cp:coreProperties>
</file>